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58" r:id="rId6"/>
    <p:sldId id="257" r:id="rId7"/>
    <p:sldId id="277" r:id="rId8"/>
    <p:sldId id="273" r:id="rId9"/>
    <p:sldId id="275" r:id="rId10"/>
    <p:sldId id="272" r:id="rId11"/>
    <p:sldId id="274" r:id="rId12"/>
    <p:sldId id="276" r:id="rId13"/>
    <p:sldId id="278" r:id="rId14"/>
    <p:sldId id="283" r:id="rId15"/>
    <p:sldId id="281" r:id="rId16"/>
    <p:sldId id="279" r:id="rId17"/>
    <p:sldId id="286" r:id="rId18"/>
    <p:sldId id="2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2438A-12CE-4D96-930D-AFEA90DFC973}" v="288" dt="2023-07-10T03:07:05.030"/>
    <p1510:client id="{0E76863B-9739-4115-AD45-BA85F0E8EA74}" v="163" dt="2023-07-10T02:39:15.012"/>
    <p1510:client id="{1332CC0B-6A6C-41FF-9923-FC798B8512B2}" v="60" dt="2023-07-10T02:33:53.865"/>
    <p1510:client id="{13FAA5E9-565B-4A2A-8BC5-B0A09FE93D2A}" v="321" dt="2023-07-10T06:04:24.166"/>
    <p1510:client id="{161560DB-D2FA-4CFB-9777-F7EE95D9C11D}" v="520" dt="2023-07-10T04:52:31.484"/>
    <p1510:client id="{1B782899-230A-4846-B91F-9AF9E47449EB}" v="855" dt="2023-07-10T05:24:51.778"/>
    <p1510:client id="{29DE517D-5606-4AD2-BB5B-78F27D67F528}" v="530" dt="2023-07-10T04:36:50.686"/>
    <p1510:client id="{692EAE37-8F47-7036-5C33-BB504B5F4FAB}" v="19" dt="2023-07-10T05:40:04.188"/>
    <p1510:client id="{7A68E064-08DE-B85A-AD5C-D4B1FE4411F2}" v="337" dt="2023-07-10T04:31:45.019"/>
    <p1510:client id="{7BC9A4A9-7432-4AB3-9967-9E56CBE85617}" v="719" dt="2023-07-10T04:35:43.891"/>
    <p1510:client id="{8D9F6862-49CE-4F12-BC03-DD313101DBD4}" v="542" dt="2023-07-10T05:12:22.395"/>
    <p1510:client id="{94248B88-EB72-4FA4-B410-2FA4B31C49B0}" v="4" dt="2023-07-10T02:31:37.080"/>
    <p1510:client id="{A4A4F4C2-F49B-473D-BB5A-3E42FFE975C2}" v="198" dt="2023-07-10T04:26:42.381"/>
    <p1510:client id="{A7E6480C-D8E1-426C-B1EF-824C54D37DBA}" v="6" dt="2023-07-10T05:18:15.691"/>
    <p1510:client id="{AA3AAC31-D448-46F6-9445-C349FBDB712D}" v="957" dt="2023-07-10T06:09:01.929"/>
    <p1510:client id="{BA1DE677-550A-46B4-8188-27ED9314A006}" v="29" dt="2023-07-10T04:16:19.653"/>
    <p1510:client id="{DFC14709-4FE7-4DE1-8A08-9CCA5C59C3B0}" v="1072" dt="2023-07-10T03:00:50.464"/>
    <p1510:client id="{EDF39405-3817-4D69-967D-64FD49E7247E}" v="1" dt="2023-07-10T04:09:46.234"/>
    <p1510:client id="{F58FC246-6C4C-4111-8131-45AA7233F95F}" v="10" dt="2023-07-10T04:40:55.531"/>
    <p1510:client id="{FACD3E50-9FEC-4C10-A69D-7723A87CF26D}" v="12" dt="2023-07-10T04:10:41.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7/9/2023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7/9/2023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Accessibility is important</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3098770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a:t>A SUBSTANTIAL PROPORTION OF VISUAL-BASED CONTENT ON THE WEB IS INACCESSIBLE TO USERS WITH VISUAL IMPAIRMENTS:</a:t>
            </a:r>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1608623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Impact: all people can access images of all types</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1573707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browser extension that helps people with low vision by providing them with audio descriptions of images.</a:t>
            </a:r>
          </a:p>
          <a:p>
            <a:pPr algn="just"/>
            <a:r>
              <a:rPr lang="en-US"/>
              <a:t> We use AI.</a:t>
            </a:r>
          </a:p>
          <a:p>
            <a:r>
              <a:rPr lang="en-US">
                <a:cs typeface="Calibri"/>
              </a:rPr>
              <a:t> </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2004329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Walk through this.</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a:p>
        </p:txBody>
      </p:sp>
    </p:spTree>
    <p:extLst>
      <p:ext uri="{BB962C8B-B14F-4D97-AF65-F5344CB8AC3E}">
        <p14:creationId xmlns:p14="http://schemas.microsoft.com/office/powerpoint/2010/main" val="1815867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Walk through this.</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a:p>
        </p:txBody>
      </p:sp>
    </p:spTree>
    <p:extLst>
      <p:ext uri="{BB962C8B-B14F-4D97-AF65-F5344CB8AC3E}">
        <p14:creationId xmlns:p14="http://schemas.microsoft.com/office/powerpoint/2010/main" val="3115652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8927" y="2322023"/>
            <a:ext cx="6872747" cy="2291178"/>
          </a:xfrm>
        </p:spPr>
        <p:txBody>
          <a:bodyPr/>
          <a:lstStyle/>
          <a:p>
            <a:r>
              <a:rPr lang="en-US" sz="5400">
                <a:solidFill>
                  <a:srgbClr val="002060"/>
                </a:solidFill>
                <a:latin typeface="Tenorite"/>
                <a:cs typeface="Cordia New"/>
              </a:rPr>
              <a:t>Team ORCABOX     </a:t>
            </a:r>
            <a:endParaRPr lang="en-US" sz="3200">
              <a:solidFill>
                <a:srgbClr val="002060"/>
              </a:solidFill>
              <a:latin typeface="Tenorite"/>
              <a:cs typeface="Cordia New"/>
            </a:endParaRP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8191154" y="6461458"/>
            <a:ext cx="4941770" cy="396660"/>
          </a:xfrm>
        </p:spPr>
        <p:txBody>
          <a:bodyPr>
            <a:normAutofit/>
          </a:bodyPr>
          <a:lstStyle/>
          <a:p>
            <a:r>
              <a:rPr lang="en-US"/>
              <a:t>Microsoft Intern Coding Jam Summer 2023</a:t>
            </a:r>
          </a:p>
        </p:txBody>
      </p:sp>
      <p:sp>
        <p:nvSpPr>
          <p:cNvPr id="5" name="TextBox 4">
            <a:extLst>
              <a:ext uri="{FF2B5EF4-FFF2-40B4-BE49-F238E27FC236}">
                <a16:creationId xmlns:a16="http://schemas.microsoft.com/office/drawing/2014/main" id="{27021B6D-1778-79AB-C38D-B9AAA142BDDA}"/>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cap="all"/>
          </a:p>
        </p:txBody>
      </p:sp>
      <p:sp>
        <p:nvSpPr>
          <p:cNvPr id="4" name="TextBox 3">
            <a:extLst>
              <a:ext uri="{FF2B5EF4-FFF2-40B4-BE49-F238E27FC236}">
                <a16:creationId xmlns:a16="http://schemas.microsoft.com/office/drawing/2014/main" id="{D762E9C2-0D05-7DDC-2256-F0A24A6FAA85}"/>
              </a:ext>
            </a:extLst>
          </p:cNvPr>
          <p:cNvSpPr txBox="1"/>
          <p:nvPr/>
        </p:nvSpPr>
        <p:spPr>
          <a:xfrm>
            <a:off x="100446" y="5850082"/>
            <a:ext cx="630208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Delivering Visually Accessible Web Browser Experiences  Through AI</a:t>
            </a:r>
            <a:endParaRPr lang="en-US" sz="2000"/>
          </a:p>
          <a:p>
            <a:endParaRPr lang="en-US" sz="2000"/>
          </a:p>
        </p:txBody>
      </p:sp>
      <p:pic>
        <p:nvPicPr>
          <p:cNvPr id="8" name="Picture 8" descr="A green and white logo&#10;&#10;Description automatically generated">
            <a:extLst>
              <a:ext uri="{FF2B5EF4-FFF2-40B4-BE49-F238E27FC236}">
                <a16:creationId xmlns:a16="http://schemas.microsoft.com/office/drawing/2014/main" id="{BBD5EAC3-6C9A-20A5-3EBB-8EA422A17FFA}"/>
              </a:ext>
            </a:extLst>
          </p:cNvPr>
          <p:cNvPicPr>
            <a:picLocks noChangeAspect="1"/>
          </p:cNvPicPr>
          <p:nvPr/>
        </p:nvPicPr>
        <p:blipFill>
          <a:blip r:embed="rId2"/>
          <a:stretch>
            <a:fillRect/>
          </a:stretch>
        </p:blipFill>
        <p:spPr>
          <a:xfrm>
            <a:off x="5616286" y="3997037"/>
            <a:ext cx="318655" cy="318655"/>
          </a:xfrm>
          <a:prstGeom prst="rect">
            <a:avLst/>
          </a:prstGeom>
        </p:spPr>
      </p:pic>
      <p:pic>
        <p:nvPicPr>
          <p:cNvPr id="6" name="Picture 6" descr="A blue dolphin with a black background&#10;&#10;Description automatically generated">
            <a:extLst>
              <a:ext uri="{FF2B5EF4-FFF2-40B4-BE49-F238E27FC236}">
                <a16:creationId xmlns:a16="http://schemas.microsoft.com/office/drawing/2014/main" id="{305E84EC-D32D-AA87-ECE9-2ABF4C249A84}"/>
              </a:ext>
            </a:extLst>
          </p:cNvPr>
          <p:cNvPicPr>
            <a:picLocks noChangeAspect="1"/>
          </p:cNvPicPr>
          <p:nvPr/>
        </p:nvPicPr>
        <p:blipFill>
          <a:blip r:embed="rId3"/>
          <a:stretch>
            <a:fillRect/>
          </a:stretch>
        </p:blipFill>
        <p:spPr>
          <a:xfrm>
            <a:off x="5044785" y="3609203"/>
            <a:ext cx="1262495" cy="704663"/>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8FEC-67F7-540E-9DFD-710975D81239}"/>
              </a:ext>
            </a:extLst>
          </p:cNvPr>
          <p:cNvSpPr>
            <a:spLocks noGrp="1"/>
          </p:cNvSpPr>
          <p:nvPr>
            <p:ph type="title"/>
          </p:nvPr>
        </p:nvSpPr>
        <p:spPr>
          <a:xfrm>
            <a:off x="595745" y="391102"/>
            <a:ext cx="10515600" cy="1325563"/>
          </a:xfrm>
        </p:spPr>
        <p:txBody>
          <a:bodyPr anchor="ctr">
            <a:normAutofit/>
          </a:bodyPr>
          <a:lstStyle/>
          <a:p>
            <a:pPr algn="l"/>
            <a:r>
              <a:rPr lang="en-US"/>
              <a:t>Technologies</a:t>
            </a:r>
          </a:p>
        </p:txBody>
      </p:sp>
      <p:sp>
        <p:nvSpPr>
          <p:cNvPr id="4" name="Date Placeholder 3">
            <a:extLst>
              <a:ext uri="{FF2B5EF4-FFF2-40B4-BE49-F238E27FC236}">
                <a16:creationId xmlns:a16="http://schemas.microsoft.com/office/drawing/2014/main" id="{50A7FBBF-4CDC-E21F-19D6-6F3188546B3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5" name="Footer Placeholder 4">
            <a:extLst>
              <a:ext uri="{FF2B5EF4-FFF2-40B4-BE49-F238E27FC236}">
                <a16:creationId xmlns:a16="http://schemas.microsoft.com/office/drawing/2014/main" id="{A19D4DC8-F88C-AD0A-6988-7802FF62AEC1}"/>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33BFEA6E-4406-230D-D35E-B06A4EA2710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10</a:t>
            </a:fld>
            <a:endParaRPr lang="en-US"/>
          </a:p>
        </p:txBody>
      </p:sp>
      <p:sp>
        <p:nvSpPr>
          <p:cNvPr id="7" name="TextBox 6">
            <a:extLst>
              <a:ext uri="{FF2B5EF4-FFF2-40B4-BE49-F238E27FC236}">
                <a16:creationId xmlns:a16="http://schemas.microsoft.com/office/drawing/2014/main" id="{607F1C1B-BCED-C1F5-F9AB-AE8EF214C157}"/>
              </a:ext>
            </a:extLst>
          </p:cNvPr>
          <p:cNvSpPr txBox="1"/>
          <p:nvPr/>
        </p:nvSpPr>
        <p:spPr>
          <a:xfrm>
            <a:off x="594233" y="1933263"/>
            <a:ext cx="107602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cap="all">
                <a:ea typeface="+mn-lt"/>
                <a:cs typeface="+mn-lt"/>
              </a:rPr>
              <a:t>Frontend / </a:t>
            </a:r>
            <a:r>
              <a:rPr lang="en-US" sz="2000" b="1" cap="all" err="1">
                <a:ea typeface="+mn-lt"/>
                <a:cs typeface="+mn-lt"/>
              </a:rPr>
              <a:t>ui</a:t>
            </a:r>
            <a:endParaRPr lang="en-US" sz="2000" b="1" cap="all">
              <a:ea typeface="+mn-lt"/>
              <a:cs typeface="+mn-lt"/>
            </a:endParaRPr>
          </a:p>
          <a:p>
            <a:endParaRPr lang="en-US" sz="2000" cap="all">
              <a:ea typeface="+mn-lt"/>
              <a:cs typeface="+mn-lt"/>
            </a:endParaRPr>
          </a:p>
          <a:p>
            <a:r>
              <a:rPr lang="en-US" sz="1400" cap="all">
                <a:ea typeface="+mn-lt"/>
                <a:cs typeface="+mn-lt"/>
              </a:rPr>
              <a:t>Edge.//Extensions (HTML5)</a:t>
            </a:r>
            <a:endParaRPr lang="en-US"/>
          </a:p>
        </p:txBody>
      </p:sp>
      <p:sp>
        <p:nvSpPr>
          <p:cNvPr id="8" name="TextBox 7">
            <a:extLst>
              <a:ext uri="{FF2B5EF4-FFF2-40B4-BE49-F238E27FC236}">
                <a16:creationId xmlns:a16="http://schemas.microsoft.com/office/drawing/2014/main" id="{3951917D-354F-1796-C2C0-0ADE17C3ADC1}"/>
              </a:ext>
            </a:extLst>
          </p:cNvPr>
          <p:cNvSpPr txBox="1"/>
          <p:nvPr/>
        </p:nvSpPr>
        <p:spPr>
          <a:xfrm>
            <a:off x="6700566" y="2154687"/>
            <a:ext cx="30462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en-US" sz="1400"/>
          </a:p>
        </p:txBody>
      </p:sp>
      <p:sp>
        <p:nvSpPr>
          <p:cNvPr id="3" name="TextBox 2">
            <a:extLst>
              <a:ext uri="{FF2B5EF4-FFF2-40B4-BE49-F238E27FC236}">
                <a16:creationId xmlns:a16="http://schemas.microsoft.com/office/drawing/2014/main" id="{C7119212-DCB4-77DE-70E8-A5EE4E7E3ED5}"/>
              </a:ext>
            </a:extLst>
          </p:cNvPr>
          <p:cNvSpPr txBox="1"/>
          <p:nvPr/>
        </p:nvSpPr>
        <p:spPr>
          <a:xfrm>
            <a:off x="568255" y="3110899"/>
            <a:ext cx="10760207"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cap="all">
                <a:ea typeface="+mn-lt"/>
                <a:cs typeface="+mn-lt"/>
              </a:rPr>
              <a:t>Backend services</a:t>
            </a:r>
          </a:p>
          <a:p>
            <a:endParaRPr lang="en-US" sz="2000" cap="all"/>
          </a:p>
          <a:p>
            <a:pPr marL="342900" indent="-342900">
              <a:buFont typeface="Arial"/>
              <a:buChar char="•"/>
            </a:pPr>
            <a:r>
              <a:rPr lang="en-US" sz="1400" cap="all"/>
              <a:t>Azure Computer vision cognitive services</a:t>
            </a:r>
          </a:p>
          <a:p>
            <a:pPr marL="342900" indent="-342900">
              <a:buFont typeface="Arial"/>
              <a:buChar char="•"/>
            </a:pPr>
            <a:r>
              <a:rPr lang="en-US" sz="1400" cap="all"/>
              <a:t>Azure </a:t>
            </a:r>
            <a:r>
              <a:rPr lang="en-US" sz="1400" cap="all" err="1"/>
              <a:t>openai</a:t>
            </a:r>
            <a:r>
              <a:rPr lang="en-US" sz="1400" cap="all"/>
              <a:t> </a:t>
            </a:r>
            <a:r>
              <a:rPr lang="en-US" sz="1400" cap="all" err="1"/>
              <a:t>gpt</a:t>
            </a:r>
            <a:r>
              <a:rPr lang="en-US" sz="1400" cap="all"/>
              <a:t> cognitive services (</a:t>
            </a:r>
            <a:r>
              <a:rPr lang="en-US" sz="1400" cap="all" err="1"/>
              <a:t>davinci</a:t>
            </a:r>
            <a:r>
              <a:rPr lang="en-US" sz="1400" cap="all"/>
              <a:t> model) + SEMANTIC KERNEL</a:t>
            </a:r>
          </a:p>
          <a:p>
            <a:pPr marL="342900" indent="-342900">
              <a:buFont typeface="Arial"/>
              <a:buChar char="•"/>
            </a:pPr>
            <a:r>
              <a:rPr lang="en-US" sz="1400" cap="all"/>
              <a:t>Azure speech cognitive services</a:t>
            </a:r>
          </a:p>
        </p:txBody>
      </p:sp>
      <p:sp>
        <p:nvSpPr>
          <p:cNvPr id="9" name="TextBox 8">
            <a:extLst>
              <a:ext uri="{FF2B5EF4-FFF2-40B4-BE49-F238E27FC236}">
                <a16:creationId xmlns:a16="http://schemas.microsoft.com/office/drawing/2014/main" id="{D8F3DAD7-349E-3D1A-E552-8ECEAEF73F0B}"/>
              </a:ext>
            </a:extLst>
          </p:cNvPr>
          <p:cNvSpPr txBox="1"/>
          <p:nvPr/>
        </p:nvSpPr>
        <p:spPr>
          <a:xfrm>
            <a:off x="597724" y="4694711"/>
            <a:ext cx="728551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Arial"/>
              </a:rPr>
              <a:t>DEPLOYMENT / INFRA</a:t>
            </a:r>
          </a:p>
          <a:p>
            <a:r>
              <a:rPr lang="en-US" sz="2000">
                <a:cs typeface="Arial"/>
              </a:rPr>
              <a:t>​</a:t>
            </a:r>
          </a:p>
          <a:p>
            <a:pPr>
              <a:buChar char="•"/>
            </a:pPr>
            <a:r>
              <a:rPr lang="en-US" sz="1400" cap="all">
                <a:cs typeface="Arial"/>
              </a:rPr>
              <a:t>AZURE FUNCTIONS</a:t>
            </a:r>
          </a:p>
          <a:p>
            <a:pPr>
              <a:buChar char="•"/>
            </a:pPr>
            <a:r>
              <a:rPr lang="en-US" sz="1400" cap="all">
                <a:cs typeface="Arial"/>
              </a:rPr>
              <a:t>AZURE BLOB STORAGE</a:t>
            </a:r>
          </a:p>
        </p:txBody>
      </p:sp>
    </p:spTree>
    <p:extLst>
      <p:ext uri="{BB962C8B-B14F-4D97-AF65-F5344CB8AC3E}">
        <p14:creationId xmlns:p14="http://schemas.microsoft.com/office/powerpoint/2010/main" val="2267810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8FEC-67F7-540E-9DFD-710975D81239}"/>
              </a:ext>
            </a:extLst>
          </p:cNvPr>
          <p:cNvSpPr>
            <a:spLocks noGrp="1"/>
          </p:cNvSpPr>
          <p:nvPr>
            <p:ph type="title"/>
          </p:nvPr>
        </p:nvSpPr>
        <p:spPr>
          <a:xfrm>
            <a:off x="595745" y="391102"/>
            <a:ext cx="10515600" cy="1325563"/>
          </a:xfrm>
        </p:spPr>
        <p:txBody>
          <a:bodyPr anchor="ctr">
            <a:normAutofit/>
          </a:bodyPr>
          <a:lstStyle/>
          <a:p>
            <a:pPr algn="l"/>
            <a:r>
              <a:rPr lang="en-US"/>
              <a:t>Demo (IMAGES)</a:t>
            </a:r>
          </a:p>
        </p:txBody>
      </p:sp>
      <p:sp>
        <p:nvSpPr>
          <p:cNvPr id="4" name="Date Placeholder 3">
            <a:extLst>
              <a:ext uri="{FF2B5EF4-FFF2-40B4-BE49-F238E27FC236}">
                <a16:creationId xmlns:a16="http://schemas.microsoft.com/office/drawing/2014/main" id="{50A7FBBF-4CDC-E21F-19D6-6F3188546B3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5" name="Footer Placeholder 4">
            <a:extLst>
              <a:ext uri="{FF2B5EF4-FFF2-40B4-BE49-F238E27FC236}">
                <a16:creationId xmlns:a16="http://schemas.microsoft.com/office/drawing/2014/main" id="{A19D4DC8-F88C-AD0A-6988-7802FF62AEC1}"/>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33BFEA6E-4406-230D-D35E-B06A4EA2710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11</a:t>
            </a:fld>
            <a:endParaRPr lang="en-US"/>
          </a:p>
        </p:txBody>
      </p:sp>
      <p:sp>
        <p:nvSpPr>
          <p:cNvPr id="7" name="TextBox 6">
            <a:extLst>
              <a:ext uri="{FF2B5EF4-FFF2-40B4-BE49-F238E27FC236}">
                <a16:creationId xmlns:a16="http://schemas.microsoft.com/office/drawing/2014/main" id="{607F1C1B-BCED-C1F5-F9AB-AE8EF214C157}"/>
              </a:ext>
            </a:extLst>
          </p:cNvPr>
          <p:cNvSpPr txBox="1"/>
          <p:nvPr/>
        </p:nvSpPr>
        <p:spPr>
          <a:xfrm>
            <a:off x="594233" y="1933263"/>
            <a:ext cx="10760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cap="all"/>
          </a:p>
        </p:txBody>
      </p:sp>
      <p:sp>
        <p:nvSpPr>
          <p:cNvPr id="8" name="TextBox 7">
            <a:extLst>
              <a:ext uri="{FF2B5EF4-FFF2-40B4-BE49-F238E27FC236}">
                <a16:creationId xmlns:a16="http://schemas.microsoft.com/office/drawing/2014/main" id="{3951917D-354F-1796-C2C0-0ADE17C3ADC1}"/>
              </a:ext>
            </a:extLst>
          </p:cNvPr>
          <p:cNvSpPr txBox="1"/>
          <p:nvPr/>
        </p:nvSpPr>
        <p:spPr>
          <a:xfrm>
            <a:off x="6700566" y="2154687"/>
            <a:ext cx="30462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en-US" sz="1400"/>
          </a:p>
        </p:txBody>
      </p:sp>
      <p:sp>
        <p:nvSpPr>
          <p:cNvPr id="3" name="TextBox 2">
            <a:extLst>
              <a:ext uri="{FF2B5EF4-FFF2-40B4-BE49-F238E27FC236}">
                <a16:creationId xmlns:a16="http://schemas.microsoft.com/office/drawing/2014/main" id="{C7119212-DCB4-77DE-70E8-A5EE4E7E3ED5}"/>
              </a:ext>
            </a:extLst>
          </p:cNvPr>
          <p:cNvSpPr txBox="1"/>
          <p:nvPr/>
        </p:nvSpPr>
        <p:spPr>
          <a:xfrm>
            <a:off x="568255" y="3110899"/>
            <a:ext cx="10760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cap="all"/>
          </a:p>
        </p:txBody>
      </p:sp>
      <p:sp>
        <p:nvSpPr>
          <p:cNvPr id="9" name="TextBox 8">
            <a:extLst>
              <a:ext uri="{FF2B5EF4-FFF2-40B4-BE49-F238E27FC236}">
                <a16:creationId xmlns:a16="http://schemas.microsoft.com/office/drawing/2014/main" id="{D8F3DAD7-349E-3D1A-E552-8ECEAEF73F0B}"/>
              </a:ext>
            </a:extLst>
          </p:cNvPr>
          <p:cNvSpPr txBox="1"/>
          <p:nvPr/>
        </p:nvSpPr>
        <p:spPr>
          <a:xfrm>
            <a:off x="597724" y="4694711"/>
            <a:ext cx="72855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cs typeface="Arial"/>
            </a:endParaRPr>
          </a:p>
        </p:txBody>
      </p:sp>
      <p:pic>
        <p:nvPicPr>
          <p:cNvPr id="11" name="Picture 2" descr="A person smiling and holding a face mask outdoors&#10;&#10;Description automatically generated">
            <a:extLst>
              <a:ext uri="{FF2B5EF4-FFF2-40B4-BE49-F238E27FC236}">
                <a16:creationId xmlns:a16="http://schemas.microsoft.com/office/drawing/2014/main" id="{2329FF9D-F3D6-492A-36F8-F48F1C1F5444}"/>
              </a:ext>
            </a:extLst>
          </p:cNvPr>
          <p:cNvPicPr>
            <a:picLocks noChangeAspect="1"/>
          </p:cNvPicPr>
          <p:nvPr/>
        </p:nvPicPr>
        <p:blipFill>
          <a:blip r:embed="rId3"/>
          <a:stretch>
            <a:fillRect/>
          </a:stretch>
        </p:blipFill>
        <p:spPr>
          <a:xfrm>
            <a:off x="7564582" y="3196969"/>
            <a:ext cx="4379767" cy="2871289"/>
          </a:xfrm>
          <a:prstGeom prst="rect">
            <a:avLst/>
          </a:prstGeom>
        </p:spPr>
      </p:pic>
      <p:pic>
        <p:nvPicPr>
          <p:cNvPr id="13" name="Picture 7" descr="A blue square with white text&#10;&#10;Description automatically generated">
            <a:extLst>
              <a:ext uri="{FF2B5EF4-FFF2-40B4-BE49-F238E27FC236}">
                <a16:creationId xmlns:a16="http://schemas.microsoft.com/office/drawing/2014/main" id="{98F63C1B-1ECE-F2EA-F357-2F105C3CE114}"/>
              </a:ext>
            </a:extLst>
          </p:cNvPr>
          <p:cNvPicPr>
            <a:picLocks noChangeAspect="1"/>
          </p:cNvPicPr>
          <p:nvPr/>
        </p:nvPicPr>
        <p:blipFill>
          <a:blip r:embed="rId4"/>
          <a:stretch>
            <a:fillRect/>
          </a:stretch>
        </p:blipFill>
        <p:spPr>
          <a:xfrm>
            <a:off x="8231333" y="219567"/>
            <a:ext cx="3773632" cy="2444343"/>
          </a:xfrm>
          <a:prstGeom prst="rect">
            <a:avLst/>
          </a:prstGeom>
        </p:spPr>
      </p:pic>
      <p:pic>
        <p:nvPicPr>
          <p:cNvPr id="15" name="Picture 8" descr="A tower with a body of water and trees&#10;&#10;Description automatically generated">
            <a:extLst>
              <a:ext uri="{FF2B5EF4-FFF2-40B4-BE49-F238E27FC236}">
                <a16:creationId xmlns:a16="http://schemas.microsoft.com/office/drawing/2014/main" id="{9ECCF642-D6F2-F3B3-23AD-0351001A501C}"/>
              </a:ext>
            </a:extLst>
          </p:cNvPr>
          <p:cNvPicPr>
            <a:picLocks noChangeAspect="1"/>
          </p:cNvPicPr>
          <p:nvPr/>
        </p:nvPicPr>
        <p:blipFill>
          <a:blip r:embed="rId5"/>
          <a:stretch>
            <a:fillRect/>
          </a:stretch>
        </p:blipFill>
        <p:spPr>
          <a:xfrm>
            <a:off x="2234293" y="3815831"/>
            <a:ext cx="4926528" cy="2552665"/>
          </a:xfrm>
          <a:prstGeom prst="rect">
            <a:avLst/>
          </a:prstGeom>
        </p:spPr>
      </p:pic>
      <p:pic>
        <p:nvPicPr>
          <p:cNvPr id="10" name="Picture 11" descr="A close-up of a white flower&#10;&#10;Description automatically generated">
            <a:extLst>
              <a:ext uri="{FF2B5EF4-FFF2-40B4-BE49-F238E27FC236}">
                <a16:creationId xmlns:a16="http://schemas.microsoft.com/office/drawing/2014/main" id="{F4BD4E5F-A655-CB44-D881-104670F31C3B}"/>
              </a:ext>
            </a:extLst>
          </p:cNvPr>
          <p:cNvPicPr>
            <a:picLocks noChangeAspect="1"/>
          </p:cNvPicPr>
          <p:nvPr/>
        </p:nvPicPr>
        <p:blipFill>
          <a:blip r:embed="rId6"/>
          <a:stretch>
            <a:fillRect/>
          </a:stretch>
        </p:blipFill>
        <p:spPr>
          <a:xfrm>
            <a:off x="3442855" y="447242"/>
            <a:ext cx="4371109" cy="2543175"/>
          </a:xfrm>
          <a:prstGeom prst="rect">
            <a:avLst/>
          </a:prstGeom>
        </p:spPr>
      </p:pic>
      <p:pic>
        <p:nvPicPr>
          <p:cNvPr id="14" name="Picture 15" descr="A whale jumping out of water&#10;&#10;Description automatically generated">
            <a:extLst>
              <a:ext uri="{FF2B5EF4-FFF2-40B4-BE49-F238E27FC236}">
                <a16:creationId xmlns:a16="http://schemas.microsoft.com/office/drawing/2014/main" id="{80992109-0D24-32CE-CCBF-D96DDFA70E06}"/>
              </a:ext>
            </a:extLst>
          </p:cNvPr>
          <p:cNvPicPr>
            <a:picLocks noChangeAspect="1"/>
          </p:cNvPicPr>
          <p:nvPr/>
        </p:nvPicPr>
        <p:blipFill>
          <a:blip r:embed="rId7"/>
          <a:stretch>
            <a:fillRect/>
          </a:stretch>
        </p:blipFill>
        <p:spPr>
          <a:xfrm>
            <a:off x="368877" y="1502973"/>
            <a:ext cx="2743200" cy="2016327"/>
          </a:xfrm>
          <a:prstGeom prst="rect">
            <a:avLst/>
          </a:prstGeom>
        </p:spPr>
      </p:pic>
    </p:spTree>
    <p:extLst>
      <p:ext uri="{BB962C8B-B14F-4D97-AF65-F5344CB8AC3E}">
        <p14:creationId xmlns:p14="http://schemas.microsoft.com/office/powerpoint/2010/main" val="934520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8FEC-67F7-540E-9DFD-710975D81239}"/>
              </a:ext>
            </a:extLst>
          </p:cNvPr>
          <p:cNvSpPr>
            <a:spLocks noGrp="1"/>
          </p:cNvSpPr>
          <p:nvPr>
            <p:ph type="title"/>
          </p:nvPr>
        </p:nvSpPr>
        <p:spPr>
          <a:xfrm>
            <a:off x="838200" y="365125"/>
            <a:ext cx="10515600" cy="1325563"/>
          </a:xfrm>
        </p:spPr>
        <p:txBody>
          <a:bodyPr anchor="ctr">
            <a:normAutofit/>
          </a:bodyPr>
          <a:lstStyle/>
          <a:p>
            <a:pPr algn="l"/>
            <a:r>
              <a:rPr lang="en-US"/>
              <a:t>Implementation sequence (images description)</a:t>
            </a:r>
          </a:p>
        </p:txBody>
      </p:sp>
      <p:sp>
        <p:nvSpPr>
          <p:cNvPr id="4" name="Date Placeholder 3">
            <a:extLst>
              <a:ext uri="{FF2B5EF4-FFF2-40B4-BE49-F238E27FC236}">
                <a16:creationId xmlns:a16="http://schemas.microsoft.com/office/drawing/2014/main" id="{50A7FBBF-4CDC-E21F-19D6-6F3188546B3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5" name="Footer Placeholder 4">
            <a:extLst>
              <a:ext uri="{FF2B5EF4-FFF2-40B4-BE49-F238E27FC236}">
                <a16:creationId xmlns:a16="http://schemas.microsoft.com/office/drawing/2014/main" id="{A19D4DC8-F88C-AD0A-6988-7802FF62AEC1}"/>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33BFEA6E-4406-230D-D35E-B06A4EA2710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sp>
        <p:nvSpPr>
          <p:cNvPr id="7" name="TextBox 6">
            <a:extLst>
              <a:ext uri="{FF2B5EF4-FFF2-40B4-BE49-F238E27FC236}">
                <a16:creationId xmlns:a16="http://schemas.microsoft.com/office/drawing/2014/main" id="{607F1C1B-BCED-C1F5-F9AB-AE8EF214C157}"/>
              </a:ext>
            </a:extLst>
          </p:cNvPr>
          <p:cNvSpPr txBox="1"/>
          <p:nvPr/>
        </p:nvSpPr>
        <p:spPr>
          <a:xfrm>
            <a:off x="594233" y="1881308"/>
            <a:ext cx="1076020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latin typeface="Arial"/>
                <a:cs typeface="Arial"/>
              </a:rPr>
              <a:t>The 'front-end' browser extension extracts the URL of an image that the user selects.</a:t>
            </a:r>
            <a:endParaRPr lang="en-US"/>
          </a:p>
          <a:p>
            <a:endParaRPr lang="en-US"/>
          </a:p>
          <a:p>
            <a:r>
              <a:rPr lang="en-US"/>
              <a:t>2.   The browser extension triggers a request to a Computer Vision feature.</a:t>
            </a:r>
          </a:p>
          <a:p>
            <a:r>
              <a:rPr lang="en-US"/>
              <a:t>       </a:t>
            </a:r>
          </a:p>
        </p:txBody>
      </p:sp>
      <p:sp>
        <p:nvSpPr>
          <p:cNvPr id="8" name="TextBox 7">
            <a:extLst>
              <a:ext uri="{FF2B5EF4-FFF2-40B4-BE49-F238E27FC236}">
                <a16:creationId xmlns:a16="http://schemas.microsoft.com/office/drawing/2014/main" id="{3951917D-354F-1796-C2C0-0ADE17C3ADC1}"/>
              </a:ext>
            </a:extLst>
          </p:cNvPr>
          <p:cNvSpPr txBox="1"/>
          <p:nvPr/>
        </p:nvSpPr>
        <p:spPr>
          <a:xfrm>
            <a:off x="-1147846" y="1262801"/>
            <a:ext cx="97577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a:t>To start, the URL of the image that the user clicked on will be obtained and stored by the extension</a:t>
            </a:r>
          </a:p>
        </p:txBody>
      </p:sp>
      <p:sp>
        <p:nvSpPr>
          <p:cNvPr id="3" name="TextBox 2">
            <a:extLst>
              <a:ext uri="{FF2B5EF4-FFF2-40B4-BE49-F238E27FC236}">
                <a16:creationId xmlns:a16="http://schemas.microsoft.com/office/drawing/2014/main" id="{23D01B5B-D0D0-1413-3B9D-2F8BA6EACA3E}"/>
              </a:ext>
            </a:extLst>
          </p:cNvPr>
          <p:cNvSpPr txBox="1"/>
          <p:nvPr/>
        </p:nvSpPr>
        <p:spPr>
          <a:xfrm>
            <a:off x="943841" y="2770908"/>
            <a:ext cx="94730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Computer Vision feature utilizes Cognitive Services and is deployed as an Azure Function. </a:t>
            </a:r>
          </a:p>
        </p:txBody>
      </p:sp>
      <p:sp>
        <p:nvSpPr>
          <p:cNvPr id="9" name="TextBox 8">
            <a:extLst>
              <a:ext uri="{FF2B5EF4-FFF2-40B4-BE49-F238E27FC236}">
                <a16:creationId xmlns:a16="http://schemas.microsoft.com/office/drawing/2014/main" id="{92B9527A-A0DE-3032-55AC-B6169BC3F9BF}"/>
              </a:ext>
            </a:extLst>
          </p:cNvPr>
          <p:cNvSpPr txBox="1"/>
          <p:nvPr/>
        </p:nvSpPr>
        <p:spPr>
          <a:xfrm>
            <a:off x="943840" y="3489612"/>
            <a:ext cx="635577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egoe UI"/>
                <a:cs typeface="Segoe UI"/>
              </a:rPr>
              <a:t>Data extracted includes the following:</a:t>
            </a:r>
          </a:p>
          <a:p>
            <a:pPr marL="1257300" lvl="2" indent="-342900">
              <a:buAutoNum type="alphaUcPeriod"/>
            </a:pPr>
            <a:r>
              <a:rPr lang="en-US">
                <a:latin typeface="Arial"/>
                <a:cs typeface="Arial"/>
              </a:rPr>
              <a:t>captions</a:t>
            </a:r>
          </a:p>
          <a:p>
            <a:pPr marL="1257300" lvl="2" indent="-342900">
              <a:buAutoNum type="alphaUcPeriod"/>
            </a:pPr>
            <a:r>
              <a:rPr lang="en-US">
                <a:latin typeface="Arial"/>
                <a:cs typeface="Arial"/>
              </a:rPr>
              <a:t>objects</a:t>
            </a:r>
          </a:p>
          <a:p>
            <a:pPr marL="1257300" lvl="2" indent="-342900">
              <a:buAutoNum type="alphaUcPeriod"/>
            </a:pPr>
            <a:r>
              <a:rPr lang="en-US">
                <a:latin typeface="Arial"/>
                <a:cs typeface="Arial"/>
              </a:rPr>
              <a:t>tags</a:t>
            </a:r>
          </a:p>
          <a:p>
            <a:pPr marL="1257300" lvl="2" indent="-342900">
              <a:buAutoNum type="alphaUcPeriod"/>
            </a:pPr>
            <a:r>
              <a:rPr lang="en-US" err="1">
                <a:latin typeface="Arial"/>
                <a:cs typeface="Arial"/>
              </a:rPr>
              <a:t>ocrText</a:t>
            </a:r>
          </a:p>
          <a:p>
            <a:pPr marL="1257300" lvl="2" indent="-342900">
              <a:buAutoNum type="alphaUcPeriod"/>
            </a:pPr>
            <a:r>
              <a:rPr lang="en-US">
                <a:latin typeface="Arial"/>
                <a:cs typeface="Arial"/>
              </a:rPr>
              <a:t>landmarks</a:t>
            </a:r>
          </a:p>
          <a:p>
            <a:pPr marL="1257300" lvl="2" indent="-342900">
              <a:buAutoNum type="alphaUcPeriod"/>
            </a:pPr>
            <a:r>
              <a:rPr lang="en-US" err="1">
                <a:latin typeface="Arial"/>
                <a:cs typeface="Arial"/>
              </a:rPr>
              <a:t>imageType</a:t>
            </a:r>
          </a:p>
          <a:p>
            <a:pPr marL="1257300" lvl="2" indent="-342900">
              <a:buAutoNum type="alphaUcPeriod"/>
            </a:pPr>
            <a:r>
              <a:rPr lang="en-US" err="1">
                <a:latin typeface="Arial"/>
                <a:cs typeface="Arial"/>
              </a:rPr>
              <a:t>colorScheme</a:t>
            </a:r>
          </a:p>
          <a:p>
            <a:endParaRPr lang="en-US">
              <a:latin typeface="Segoe UI"/>
              <a:cs typeface="Segoe UI"/>
            </a:endParaRPr>
          </a:p>
          <a:p>
            <a:pPr algn="l"/>
            <a:endParaRPr lang="en-US"/>
          </a:p>
        </p:txBody>
      </p:sp>
    </p:spTree>
    <p:extLst>
      <p:ext uri="{BB962C8B-B14F-4D97-AF65-F5344CB8AC3E}">
        <p14:creationId xmlns:p14="http://schemas.microsoft.com/office/powerpoint/2010/main" val="3079724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6FD7E8B-0195-8F42-C0E4-0A0432C1DE38}"/>
              </a:ext>
            </a:extLst>
          </p:cNvPr>
          <p:cNvSpPr>
            <a:spLocks noGrp="1"/>
          </p:cNvSpPr>
          <p:nvPr>
            <p:ph type="dt" sz="half" idx="10"/>
          </p:nvPr>
        </p:nvSpPr>
        <p:spPr/>
        <p:txBody>
          <a:bodyPr/>
          <a:lstStyle/>
          <a:p>
            <a:r>
              <a:rPr lang="en-US"/>
              <a:t>20XX</a:t>
            </a:r>
          </a:p>
        </p:txBody>
      </p:sp>
      <p:sp>
        <p:nvSpPr>
          <p:cNvPr id="7" name="TextBox 6">
            <a:extLst>
              <a:ext uri="{FF2B5EF4-FFF2-40B4-BE49-F238E27FC236}">
                <a16:creationId xmlns:a16="http://schemas.microsoft.com/office/drawing/2014/main" id="{D619CAA2-5840-F528-6281-90D30084A0BD}"/>
              </a:ext>
            </a:extLst>
          </p:cNvPr>
          <p:cNvSpPr txBox="1"/>
          <p:nvPr/>
        </p:nvSpPr>
        <p:spPr>
          <a:xfrm>
            <a:off x="735106" y="837559"/>
            <a:ext cx="1055530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cs typeface="Segoe UI"/>
              </a:rPr>
              <a:t>The JSON object will be sent to fetch the endpoint of the description generation service. In this case we will be using an LLM service (</a:t>
            </a:r>
            <a:r>
              <a:rPr lang="en-US">
                <a:ea typeface="+mn-lt"/>
                <a:cs typeface="+mn-lt"/>
              </a:rPr>
              <a:t>daVinci</a:t>
            </a:r>
            <a:r>
              <a:rPr lang="en-US">
                <a:cs typeface="Segoe UI"/>
              </a:rPr>
              <a:t> model) to generate a description, so we will implement a template that works as a prompt and generates the description. The endpoint will return a JSON object containing only one property, which is the generated description.​</a:t>
            </a:r>
            <a:endParaRPr lang="en-US"/>
          </a:p>
          <a:p>
            <a:pPr marL="285750" indent="-285750" algn="just">
              <a:buFont typeface="Arial"/>
              <a:buChar char="•"/>
            </a:pPr>
            <a:r>
              <a:rPr lang="en-US">
                <a:cs typeface="Segoe UI"/>
              </a:rPr>
              <a:t>Finally, the last endpoint to fetch is the Microsoft Cognitive Service: text to speech.</a:t>
            </a:r>
          </a:p>
          <a:p>
            <a:pPr marL="1257300" lvl="2" indent="-342900" algn="just">
              <a:buAutoNum type="alphaUcPeriod"/>
            </a:pPr>
            <a:r>
              <a:rPr lang="en-US">
                <a:cs typeface="Segoe UI"/>
              </a:rPr>
              <a:t>The conversion of the text to speech, with the configuration of an English speaker will be executed. ​</a:t>
            </a:r>
          </a:p>
          <a:p>
            <a:pPr marL="1257300" lvl="2" indent="-342900" algn="just">
              <a:buAutoNum type="alphaUcPeriod"/>
            </a:pPr>
            <a:r>
              <a:rPr lang="en-US">
                <a:cs typeface="Segoe UI"/>
              </a:rPr>
              <a:t>In this way an audio is generated using a URL.​</a:t>
            </a:r>
          </a:p>
          <a:p>
            <a:pPr marL="1257300" lvl="2" indent="-342900" algn="just">
              <a:buAutoNum type="alphaUcPeriod"/>
            </a:pPr>
            <a:r>
              <a:rPr lang="en-US">
                <a:cs typeface="Segoe UI"/>
              </a:rPr>
              <a:t>Next, the Azure Storage blob service will be used to load the audio.​</a:t>
            </a:r>
          </a:p>
          <a:p>
            <a:pPr marL="1257300" lvl="2" indent="-342900" algn="just">
              <a:buAutoNum type="alphaUcPeriod"/>
            </a:pPr>
            <a:r>
              <a:rPr lang="en-US">
                <a:cs typeface="Segoe UI"/>
              </a:rPr>
              <a:t>When the generated audios are uploaded to a unique URL, each URL is fetched and returned as the endpoint response.​</a:t>
            </a:r>
          </a:p>
          <a:p>
            <a:endParaRPr lang="en-US">
              <a:cs typeface="Segoe UI"/>
            </a:endParaRPr>
          </a:p>
          <a:p>
            <a:pPr marL="285750" indent="-285750">
              <a:buFont typeface="Arial"/>
              <a:buChar char="•"/>
            </a:pPr>
            <a:r>
              <a:rPr lang="en-US">
                <a:cs typeface="Segoe UI"/>
              </a:rPr>
              <a:t>The URL is saved in a variable and then is used to generate an Audio object.​</a:t>
            </a:r>
          </a:p>
          <a:p>
            <a:pPr marL="285750" indent="-285750">
              <a:buFont typeface="Arial"/>
              <a:buChar char="•"/>
            </a:pPr>
            <a:r>
              <a:rPr lang="en-US">
                <a:cs typeface="Segoe UI"/>
              </a:rPr>
              <a:t>The audio is now finally played to the user</a:t>
            </a:r>
          </a:p>
        </p:txBody>
      </p:sp>
      <p:sp>
        <p:nvSpPr>
          <p:cNvPr id="2" name="TextBox 1">
            <a:extLst>
              <a:ext uri="{FF2B5EF4-FFF2-40B4-BE49-F238E27FC236}">
                <a16:creationId xmlns:a16="http://schemas.microsoft.com/office/drawing/2014/main" id="{4C9320DA-A56C-7BE9-946C-CFC344A1FD17}"/>
              </a:ext>
            </a:extLst>
          </p:cNvPr>
          <p:cNvSpPr txBox="1"/>
          <p:nvPr/>
        </p:nvSpPr>
        <p:spPr>
          <a:xfrm>
            <a:off x="819150" y="342900"/>
            <a:ext cx="105104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cap="all"/>
              <a:t>IMPLEMENTATION SEQUENCE</a:t>
            </a:r>
            <a:r>
              <a:rPr lang="en-US" sz="2800"/>
              <a:t>​ (IMAGE DESCRIPTION)</a:t>
            </a:r>
            <a:endParaRPr lang="en-US"/>
          </a:p>
        </p:txBody>
      </p:sp>
    </p:spTree>
    <p:extLst>
      <p:ext uri="{BB962C8B-B14F-4D97-AF65-F5344CB8AC3E}">
        <p14:creationId xmlns:p14="http://schemas.microsoft.com/office/powerpoint/2010/main" val="1493797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8191154" y="6461458"/>
            <a:ext cx="4941770" cy="396660"/>
          </a:xfrm>
        </p:spPr>
        <p:txBody>
          <a:bodyPr>
            <a:normAutofit/>
          </a:bodyPr>
          <a:lstStyle/>
          <a:p>
            <a:r>
              <a:rPr lang="en-US"/>
              <a:t>Microsoft Intern Coding Jam Summer 2023</a:t>
            </a:r>
          </a:p>
        </p:txBody>
      </p:sp>
      <p:sp>
        <p:nvSpPr>
          <p:cNvPr id="5" name="TextBox 4">
            <a:extLst>
              <a:ext uri="{FF2B5EF4-FFF2-40B4-BE49-F238E27FC236}">
                <a16:creationId xmlns:a16="http://schemas.microsoft.com/office/drawing/2014/main" id="{27021B6D-1778-79AB-C38D-B9AAA142BDDA}"/>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cap="all"/>
          </a:p>
        </p:txBody>
      </p:sp>
      <p:sp>
        <p:nvSpPr>
          <p:cNvPr id="10" name="TextBox 9">
            <a:extLst>
              <a:ext uri="{FF2B5EF4-FFF2-40B4-BE49-F238E27FC236}">
                <a16:creationId xmlns:a16="http://schemas.microsoft.com/office/drawing/2014/main" id="{E1D8C899-6227-C9F1-62BA-60FC43B3B089}"/>
              </a:ext>
            </a:extLst>
          </p:cNvPr>
          <p:cNvSpPr txBox="1"/>
          <p:nvPr/>
        </p:nvSpPr>
        <p:spPr>
          <a:xfrm>
            <a:off x="0" y="528917"/>
            <a:ext cx="74138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VIDEO AUDIO-DESCRIPTION DEMO</a:t>
            </a:r>
            <a:endParaRPr lang="en-US"/>
          </a:p>
        </p:txBody>
      </p:sp>
      <p:pic>
        <p:nvPicPr>
          <p:cNvPr id="11" name="frame1 (3)">
            <a:hlinkClick r:id="" action="ppaction://media"/>
            <a:extLst>
              <a:ext uri="{FF2B5EF4-FFF2-40B4-BE49-F238E27FC236}">
                <a16:creationId xmlns:a16="http://schemas.microsoft.com/office/drawing/2014/main" id="{289A164B-702C-931F-0D3B-2A2C9B46E6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5435" y="1332380"/>
            <a:ext cx="9681882" cy="4542864"/>
          </a:xfrm>
          <a:prstGeom prst="rect">
            <a:avLst/>
          </a:prstGeom>
        </p:spPr>
      </p:pic>
    </p:spTree>
    <p:extLst>
      <p:ext uri="{BB962C8B-B14F-4D97-AF65-F5344CB8AC3E}">
        <p14:creationId xmlns:p14="http://schemas.microsoft.com/office/powerpoint/2010/main" val="282222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6FD7E8B-0195-8F42-C0E4-0A0432C1DE38}"/>
              </a:ext>
            </a:extLst>
          </p:cNvPr>
          <p:cNvSpPr>
            <a:spLocks noGrp="1"/>
          </p:cNvSpPr>
          <p:nvPr>
            <p:ph type="dt" sz="half" idx="10"/>
          </p:nvPr>
        </p:nvSpPr>
        <p:spPr/>
        <p:txBody>
          <a:bodyPr/>
          <a:lstStyle/>
          <a:p>
            <a:r>
              <a:rPr lang="en-US"/>
              <a:t>20XX</a:t>
            </a:r>
          </a:p>
        </p:txBody>
      </p:sp>
      <p:sp>
        <p:nvSpPr>
          <p:cNvPr id="7" name="TextBox 6">
            <a:extLst>
              <a:ext uri="{FF2B5EF4-FFF2-40B4-BE49-F238E27FC236}">
                <a16:creationId xmlns:a16="http://schemas.microsoft.com/office/drawing/2014/main" id="{D619CAA2-5840-F528-6281-90D30084A0BD}"/>
              </a:ext>
            </a:extLst>
          </p:cNvPr>
          <p:cNvSpPr txBox="1"/>
          <p:nvPr/>
        </p:nvSpPr>
        <p:spPr>
          <a:xfrm>
            <a:off x="735106" y="1374423"/>
            <a:ext cx="10555301"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a:cs typeface="Segoe UI"/>
              </a:rPr>
              <a:t>Sequencing</a:t>
            </a:r>
          </a:p>
          <a:p>
            <a:pPr marL="342900" indent="-342900" algn="just">
              <a:buAutoNum type="arabicPeriod"/>
            </a:pPr>
            <a:r>
              <a:rPr lang="en-US" sz="1600">
                <a:latin typeface="Segoe UI"/>
                <a:cs typeface="Segoe UI"/>
              </a:rPr>
              <a:t>Utilize Azure </a:t>
            </a:r>
            <a:r>
              <a:rPr lang="en-US" sz="1600" err="1">
                <a:latin typeface="Segoe UI"/>
                <a:cs typeface="Segoe UI"/>
              </a:rPr>
              <a:t>VideoIndexer</a:t>
            </a:r>
            <a:r>
              <a:rPr lang="en-US" sz="1600">
                <a:latin typeface="Segoe UI"/>
                <a:cs typeface="Segoe UI"/>
              </a:rPr>
              <a:t> to extract all keyframes of a video.</a:t>
            </a:r>
          </a:p>
          <a:p>
            <a:pPr marL="342900" indent="-342900" algn="just">
              <a:buAutoNum type="arabicPeriod"/>
            </a:pPr>
            <a:endParaRPr lang="en-US" sz="1600">
              <a:latin typeface="Segoe UI"/>
              <a:cs typeface="Segoe UI"/>
            </a:endParaRPr>
          </a:p>
          <a:p>
            <a:pPr marL="342900" indent="-342900" algn="just">
              <a:buAutoNum type="arabicPeriod"/>
            </a:pPr>
            <a:r>
              <a:rPr lang="en-US" sz="1600">
                <a:latin typeface="Segoe UI"/>
                <a:cs typeface="Segoe UI"/>
              </a:rPr>
              <a:t>Use existing image description generation services to generate textual descriptions of keyframes.</a:t>
            </a:r>
          </a:p>
          <a:p>
            <a:pPr algn="just"/>
            <a:endParaRPr lang="en-US" sz="1600">
              <a:latin typeface="Segoe UI"/>
              <a:cs typeface="Segoe UI"/>
            </a:endParaRPr>
          </a:p>
          <a:p>
            <a:pPr algn="just"/>
            <a:r>
              <a:rPr lang="en-US" sz="1600">
                <a:latin typeface="Segoe UI"/>
                <a:cs typeface="Segoe UI"/>
              </a:rPr>
              <a:t>3.    Extract relevant video captions at timestamp of keyframes.</a:t>
            </a:r>
          </a:p>
          <a:p>
            <a:pPr algn="just"/>
            <a:endParaRPr lang="en-US" sz="1600">
              <a:latin typeface="Segoe UI"/>
              <a:cs typeface="Segoe UI"/>
            </a:endParaRPr>
          </a:p>
          <a:p>
            <a:pPr algn="just"/>
            <a:r>
              <a:rPr lang="en-US" sz="1600">
                <a:latin typeface="Segoe UI"/>
                <a:cs typeface="Segoe UI"/>
              </a:rPr>
              <a:t>4.   Use textual data from captions and description to extract insights of what is happening at each keyframe in text.</a:t>
            </a:r>
          </a:p>
          <a:p>
            <a:pPr algn="just"/>
            <a:endParaRPr lang="en-US" sz="1600">
              <a:latin typeface="Segoe UI"/>
              <a:cs typeface="Segoe UI"/>
            </a:endParaRPr>
          </a:p>
          <a:p>
            <a:pPr algn="just"/>
            <a:r>
              <a:rPr lang="en-US" sz="1600">
                <a:latin typeface="Segoe UI"/>
                <a:cs typeface="Segoe UI"/>
              </a:rPr>
              <a:t>5.   Convert text description of each frame to speech (mp3 format)</a:t>
            </a:r>
          </a:p>
          <a:p>
            <a:pPr algn="just"/>
            <a:endParaRPr lang="en-US" sz="1600">
              <a:latin typeface="Segoe UI"/>
              <a:cs typeface="Segoe UI"/>
            </a:endParaRPr>
          </a:p>
          <a:p>
            <a:pPr algn="just"/>
            <a:r>
              <a:rPr lang="en-US" sz="1600">
                <a:latin typeface="Segoe UI"/>
                <a:cs typeface="Segoe UI"/>
              </a:rPr>
              <a:t>6.   Utilize FFMPEG library to intersperse mp3 for each speech segment into the silent part of the original audio</a:t>
            </a:r>
          </a:p>
          <a:p>
            <a:pPr algn="just"/>
            <a:endParaRPr lang="en-US" sz="1600">
              <a:latin typeface="Segoe UI"/>
              <a:cs typeface="Segoe UI"/>
            </a:endParaRPr>
          </a:p>
          <a:p>
            <a:pPr algn="just"/>
            <a:r>
              <a:rPr lang="en-US" sz="1600">
                <a:latin typeface="Segoe UI"/>
                <a:cs typeface="Segoe UI"/>
              </a:rPr>
              <a:t>7.   Replace the original audio track with the new audio track for the video.</a:t>
            </a:r>
          </a:p>
          <a:p>
            <a:pPr algn="just"/>
            <a:endParaRPr lang="en-US" sz="4000">
              <a:latin typeface="Segoe UI"/>
              <a:cs typeface="Segoe UI"/>
            </a:endParaRPr>
          </a:p>
          <a:p>
            <a:pPr algn="just"/>
            <a:endParaRPr lang="en-US" sz="4000">
              <a:latin typeface="Segoe UI"/>
              <a:cs typeface="Segoe UI"/>
            </a:endParaRPr>
          </a:p>
          <a:p>
            <a:pPr algn="just"/>
            <a:endParaRPr lang="en-US">
              <a:latin typeface="Segoe UI"/>
              <a:cs typeface="Segoe UI"/>
            </a:endParaRPr>
          </a:p>
          <a:p>
            <a:pPr algn="just"/>
            <a:endParaRPr lang="en-US">
              <a:latin typeface="Segoe UI"/>
              <a:cs typeface="Segoe UI"/>
            </a:endParaRPr>
          </a:p>
          <a:p>
            <a:pPr algn="just"/>
            <a:endParaRPr lang="en-US" sz="4000">
              <a:cs typeface="Segoe UI"/>
            </a:endParaRPr>
          </a:p>
          <a:p>
            <a:pPr algn="just"/>
            <a:endParaRPr lang="en-US" sz="4000">
              <a:cs typeface="Segoe UI"/>
            </a:endParaRPr>
          </a:p>
          <a:p>
            <a:pPr algn="just"/>
            <a:endParaRPr lang="en-US">
              <a:cs typeface="Segoe UI"/>
            </a:endParaRPr>
          </a:p>
          <a:p>
            <a:pPr algn="just"/>
            <a:endParaRPr lang="en-US">
              <a:cs typeface="Segoe UI"/>
            </a:endParaRPr>
          </a:p>
        </p:txBody>
      </p:sp>
      <p:sp>
        <p:nvSpPr>
          <p:cNvPr id="2" name="TextBox 1">
            <a:extLst>
              <a:ext uri="{FF2B5EF4-FFF2-40B4-BE49-F238E27FC236}">
                <a16:creationId xmlns:a16="http://schemas.microsoft.com/office/drawing/2014/main" id="{4C9320DA-A56C-7BE9-946C-CFC344A1FD17}"/>
              </a:ext>
            </a:extLst>
          </p:cNvPr>
          <p:cNvSpPr txBox="1"/>
          <p:nvPr/>
        </p:nvSpPr>
        <p:spPr>
          <a:xfrm>
            <a:off x="819150" y="342900"/>
            <a:ext cx="105104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IMPMENTATION PROPOSAL: AUDIO-DESCRIPTIONS FOR VIDEO</a:t>
            </a:r>
          </a:p>
        </p:txBody>
      </p:sp>
    </p:spTree>
    <p:extLst>
      <p:ext uri="{BB962C8B-B14F-4D97-AF65-F5344CB8AC3E}">
        <p14:creationId xmlns:p14="http://schemas.microsoft.com/office/powerpoint/2010/main" val="112832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8200" y="-193331"/>
            <a:ext cx="10515600" cy="1325563"/>
          </a:xfrm>
        </p:spPr>
        <p:txBody>
          <a:bodyPr/>
          <a:lstStyle/>
          <a:p>
            <a:r>
              <a:rPr lang="en-US"/>
              <a:t>Our Team</a:t>
            </a:r>
          </a:p>
        </p:txBody>
      </p:sp>
      <p:sp>
        <p:nvSpPr>
          <p:cNvPr id="14" name="Text Placeholder 3">
            <a:extLst>
              <a:ext uri="{FF2B5EF4-FFF2-40B4-BE49-F238E27FC236}">
                <a16:creationId xmlns:a16="http://schemas.microsoft.com/office/drawing/2014/main" id="{F5693570-B922-B604-0E48-95BD29689A2D}"/>
              </a:ext>
            </a:extLst>
          </p:cNvPr>
          <p:cNvSpPr txBox="1">
            <a:spLocks/>
          </p:cNvSpPr>
          <p:nvPr/>
        </p:nvSpPr>
        <p:spPr>
          <a:xfrm>
            <a:off x="838200" y="805910"/>
            <a:ext cx="1650612" cy="548640"/>
          </a:xfrm>
          <a:prstGeom prst="rect">
            <a:avLst/>
          </a:prstGeom>
          <a:solidFill>
            <a:srgbClr val="243A5E"/>
          </a:solidFill>
        </p:spPr>
        <p:txBody>
          <a:bodyPr vert="horz" lIns="91440" tIns="45720" rIns="91440" bIns="45720" rtlCol="0" anchor="ctr">
            <a:normAutofit/>
          </a:bodyPr>
          <a:lstStyle>
            <a:lvl1pPr marL="0" indent="0" algn="l" defTabSz="1218895" rtl="0" eaLnBrk="1" latinLnBrk="0" hangingPunct="1">
              <a:spcBef>
                <a:spcPts val="1200"/>
              </a:spcBef>
              <a:spcAft>
                <a:spcPts val="0"/>
              </a:spcAft>
              <a:buClrTx/>
              <a:buFontTx/>
              <a:buNone/>
              <a:tabLst>
                <a:tab pos="1601917" algn="l"/>
              </a:tabLst>
              <a:defRPr sz="2400" b="0" i="0" kern="1200">
                <a:solidFill>
                  <a:schemeClr val="accent2"/>
                </a:solidFill>
                <a:latin typeface="+mj-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4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1200"/>
              </a:spcBef>
              <a:spcAft>
                <a:spcPts val="0"/>
              </a:spcAft>
              <a:buClrTx/>
              <a:buSzTx/>
              <a:buFontTx/>
              <a:buNone/>
              <a:tabLst>
                <a:tab pos="1601917" algn="l"/>
              </a:tabLst>
              <a:defRPr/>
            </a:pPr>
            <a:r>
              <a:rPr kumimoji="0" lang="en-US" sz="2400" b="0" i="0" u="none" strike="noStrike" kern="1200" cap="none" spc="0" normalizeH="0" baseline="0" noProof="0">
                <a:ln>
                  <a:noFill/>
                </a:ln>
                <a:solidFill>
                  <a:srgbClr val="50E6FF"/>
                </a:solidFill>
                <a:effectLst/>
                <a:uLnTx/>
                <a:uFillTx/>
                <a:latin typeface="Segoe UI Semibold"/>
                <a:ea typeface="+mn-ea"/>
              </a:rPr>
              <a:t>Sofia Yang</a:t>
            </a:r>
          </a:p>
        </p:txBody>
      </p:sp>
      <p:pic>
        <p:nvPicPr>
          <p:cNvPr id="15" name="Picture 12" descr="A person in a suit&#10;&#10;Description automatically generated">
            <a:extLst>
              <a:ext uri="{FF2B5EF4-FFF2-40B4-BE49-F238E27FC236}">
                <a16:creationId xmlns:a16="http://schemas.microsoft.com/office/drawing/2014/main" id="{D7BB64DB-E45C-FFA5-CF1F-FA511F1D4B88}"/>
              </a:ext>
            </a:extLst>
          </p:cNvPr>
          <p:cNvPicPr>
            <a:picLocks noChangeAspect="1"/>
          </p:cNvPicPr>
          <p:nvPr/>
        </p:nvPicPr>
        <p:blipFill>
          <a:blip r:embed="rId2"/>
          <a:srcRect l="8017" r="8017"/>
          <a:stretch/>
        </p:blipFill>
        <p:spPr>
          <a:xfrm>
            <a:off x="766536" y="1965066"/>
            <a:ext cx="1828800" cy="2178941"/>
          </a:xfrm>
          <a:prstGeom prst="rect">
            <a:avLst/>
          </a:prstGeom>
          <a:solidFill>
            <a:srgbClr val="505050"/>
          </a:solidFill>
        </p:spPr>
      </p:pic>
      <p:sp>
        <p:nvSpPr>
          <p:cNvPr id="18" name="Text Placeholder 11">
            <a:extLst>
              <a:ext uri="{FF2B5EF4-FFF2-40B4-BE49-F238E27FC236}">
                <a16:creationId xmlns:a16="http://schemas.microsoft.com/office/drawing/2014/main" id="{285FD998-4F1E-3CF7-9B94-EB64817877A7}"/>
              </a:ext>
            </a:extLst>
          </p:cNvPr>
          <p:cNvSpPr txBox="1">
            <a:spLocks/>
          </p:cNvSpPr>
          <p:nvPr/>
        </p:nvSpPr>
        <p:spPr>
          <a:xfrm>
            <a:off x="541411" y="4295036"/>
            <a:ext cx="2336975" cy="2364461"/>
          </a:xfrm>
          <a:prstGeom prst="rect">
            <a:avLst/>
          </a:prstGeom>
          <a:noFill/>
        </p:spPr>
        <p:txBody>
          <a:bodyPr vert="horz" lIns="91440" tIns="45720" rIns="91440" bIns="45720" rtlCol="0" anchor="t">
            <a:noAutofit/>
          </a:bodyPr>
          <a:lstStyle>
            <a:lvl1pPr marL="0" indent="0" algn="l" defTabSz="1218895" rtl="0" eaLnBrk="1" latinLnBrk="0" hangingPunct="1">
              <a:spcBef>
                <a:spcPts val="600"/>
              </a:spcBef>
              <a:spcAft>
                <a:spcPts val="0"/>
              </a:spcAft>
              <a:buClrTx/>
              <a:buFontTx/>
              <a:buNone/>
              <a:tabLst>
                <a:tab pos="1601917" algn="l"/>
              </a:tabLst>
              <a:defRPr sz="1100" b="0" i="0" kern="1200">
                <a:solidFill>
                  <a:schemeClr val="tx1"/>
                </a:solidFill>
                <a:latin typeface="+mn-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1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1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1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1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a:t>
            </a:r>
            <a:r>
              <a:rPr lang="en-US" sz="1000">
                <a:solidFill>
                  <a:srgbClr val="000000"/>
                </a:solidFill>
                <a:latin typeface="Segoe UI"/>
                <a:cs typeface="Segoe UI"/>
              </a:rPr>
              <a:t> Sofia is a rising junior at Illinois Institute of Technology, majoring in Computer Engineering / Economics.</a:t>
            </a:r>
            <a:endParaRPr lang="en-US" sz="1000" b="0" i="0" u="none" strike="noStrike" kern="1200" cap="none" spc="0" normalizeH="0" baseline="0" noProof="0">
              <a:ln>
                <a:noFill/>
              </a:ln>
              <a:effectLst/>
              <a:uLnTx/>
              <a:uFillTx/>
              <a:latin typeface="Segoe UI"/>
              <a:ea typeface="+mn-lt"/>
              <a:cs typeface="Segoe UI"/>
            </a:endParaRPr>
          </a:p>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 Sofia has 5 Azure Certifications and participated in 8 </a:t>
            </a:r>
            <a:r>
              <a:rPr kumimoji="0" lang="en-US" sz="1000" b="0" i="0" u="none" strike="noStrike" kern="1200" cap="none" spc="0" normalizeH="0" baseline="0" noProof="0" err="1">
                <a:ln>
                  <a:noFill/>
                </a:ln>
                <a:solidFill>
                  <a:srgbClr val="000000"/>
                </a:solidFill>
                <a:effectLst/>
                <a:uLnTx/>
                <a:uFillTx/>
                <a:latin typeface="Segoe UI"/>
                <a:ea typeface="+mn-ea"/>
                <a:cs typeface="Segoe UI"/>
              </a:rPr>
              <a:t>OpenHacks</a:t>
            </a:r>
            <a:r>
              <a:rPr kumimoji="0" lang="en-US" sz="1000" b="0" i="0" u="none" strike="noStrike" kern="1200" cap="none" spc="0" normalizeH="0" baseline="0" noProof="0">
                <a:ln>
                  <a:noFill/>
                </a:ln>
                <a:solidFill>
                  <a:srgbClr val="000000"/>
                </a:solidFill>
                <a:effectLst/>
                <a:uLnTx/>
                <a:uFillTx/>
                <a:latin typeface="Segoe UI"/>
                <a:ea typeface="+mn-ea"/>
                <a:cs typeface="Segoe UI"/>
              </a:rPr>
              <a:t> in Microsoft prior to entering college.</a:t>
            </a:r>
            <a:endParaRPr lang="en-US" sz="1000" b="0" i="0" u="none" strike="noStrike" kern="1200" cap="none" spc="0" normalizeH="0" baseline="0" noProof="0">
              <a:ln>
                <a:noFill/>
              </a:ln>
              <a:solidFill>
                <a:srgbClr val="000000"/>
              </a:solidFill>
              <a:effectLst/>
              <a:uLnTx/>
              <a:uFillTx/>
              <a:latin typeface="Segoe UI"/>
              <a:cs typeface="Segoe UI"/>
            </a:endParaRPr>
          </a:p>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 In her free time, she enjoys competitive programming and contributed to the 'AI For Orcas' project as a programmer/Azure specialist from Sep 2021.</a:t>
            </a:r>
          </a:p>
          <a:p>
            <a:pPr>
              <a:defRPr/>
            </a:pPr>
            <a:r>
              <a:rPr lang="en-US" sz="1000">
                <a:solidFill>
                  <a:srgbClr val="000000"/>
                </a:solidFill>
                <a:latin typeface="Segoe UI"/>
                <a:cs typeface="Segoe UI"/>
              </a:rPr>
              <a:t>- Sofia is also an 2023 Motorola Solutions Scholarship awardee.</a:t>
            </a:r>
          </a:p>
        </p:txBody>
      </p:sp>
      <p:sp>
        <p:nvSpPr>
          <p:cNvPr id="25" name="Text Placeholder 3">
            <a:extLst>
              <a:ext uri="{FF2B5EF4-FFF2-40B4-BE49-F238E27FC236}">
                <a16:creationId xmlns:a16="http://schemas.microsoft.com/office/drawing/2014/main" id="{044E8CFC-EE84-0790-6EEC-DB661E9B80B6}"/>
              </a:ext>
            </a:extLst>
          </p:cNvPr>
          <p:cNvSpPr txBox="1">
            <a:spLocks/>
          </p:cNvSpPr>
          <p:nvPr/>
        </p:nvSpPr>
        <p:spPr>
          <a:xfrm>
            <a:off x="3417638" y="805910"/>
            <a:ext cx="2293073" cy="548640"/>
          </a:xfrm>
          <a:prstGeom prst="rect">
            <a:avLst/>
          </a:prstGeom>
          <a:solidFill>
            <a:srgbClr val="243A5E"/>
          </a:solidFill>
        </p:spPr>
        <p:txBody>
          <a:bodyPr vert="horz" lIns="91440" tIns="45720" rIns="91440" bIns="45720" rtlCol="0" anchor="ctr">
            <a:normAutofit/>
          </a:bodyPr>
          <a:lstStyle>
            <a:lvl1pPr marL="0" indent="0" algn="l" defTabSz="1218895" rtl="0" eaLnBrk="1" latinLnBrk="0" hangingPunct="1">
              <a:spcBef>
                <a:spcPts val="1200"/>
              </a:spcBef>
              <a:spcAft>
                <a:spcPts val="0"/>
              </a:spcAft>
              <a:buClrTx/>
              <a:buFontTx/>
              <a:buNone/>
              <a:tabLst>
                <a:tab pos="1601917" algn="l"/>
              </a:tabLst>
              <a:defRPr sz="2400" b="0" i="0" kern="1200">
                <a:solidFill>
                  <a:schemeClr val="accent2"/>
                </a:solidFill>
                <a:latin typeface="+mj-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4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1200"/>
              </a:spcBef>
              <a:spcAft>
                <a:spcPts val="0"/>
              </a:spcAft>
              <a:buClrTx/>
              <a:buSzTx/>
              <a:buFontTx/>
              <a:buNone/>
              <a:tabLst>
                <a:tab pos="1601917" algn="l"/>
              </a:tabLst>
              <a:defRPr/>
            </a:pPr>
            <a:r>
              <a:rPr kumimoji="0" lang="en-US" sz="2400" b="0" i="0" u="none" strike="noStrike" kern="1200" cap="none" spc="0" normalizeH="0" baseline="0" noProof="0">
                <a:ln>
                  <a:noFill/>
                </a:ln>
                <a:solidFill>
                  <a:srgbClr val="50E6FF"/>
                </a:solidFill>
                <a:effectLst/>
                <a:uLnTx/>
                <a:uFillTx/>
                <a:latin typeface="Segoe UI Semibold"/>
                <a:ea typeface="+mn-ea"/>
              </a:rPr>
              <a:t>Fredin Vazquez</a:t>
            </a:r>
          </a:p>
        </p:txBody>
      </p:sp>
      <p:pic>
        <p:nvPicPr>
          <p:cNvPr id="26" name="Picture 12" descr="A person with a thumbs up&#10;&#10;Description automatically generated">
            <a:extLst>
              <a:ext uri="{FF2B5EF4-FFF2-40B4-BE49-F238E27FC236}">
                <a16:creationId xmlns:a16="http://schemas.microsoft.com/office/drawing/2014/main" id="{4787BA12-050F-C550-E585-FE35F2C4093A}"/>
              </a:ext>
            </a:extLst>
          </p:cNvPr>
          <p:cNvPicPr>
            <a:picLocks noChangeAspect="1"/>
          </p:cNvPicPr>
          <p:nvPr/>
        </p:nvPicPr>
        <p:blipFill>
          <a:blip r:embed="rId3"/>
          <a:srcRect t="9628" b="9628"/>
          <a:stretch/>
        </p:blipFill>
        <p:spPr>
          <a:xfrm>
            <a:off x="3703418" y="2096985"/>
            <a:ext cx="1721511" cy="2051111"/>
          </a:xfrm>
          <a:prstGeom prst="rect">
            <a:avLst/>
          </a:prstGeom>
          <a:solidFill>
            <a:srgbClr val="505050"/>
          </a:solidFill>
        </p:spPr>
      </p:pic>
      <p:sp>
        <p:nvSpPr>
          <p:cNvPr id="29" name="Text Placeholder 11">
            <a:extLst>
              <a:ext uri="{FF2B5EF4-FFF2-40B4-BE49-F238E27FC236}">
                <a16:creationId xmlns:a16="http://schemas.microsoft.com/office/drawing/2014/main" id="{2CB74B4B-CAF5-74BB-5537-E5A8EC89B897}"/>
              </a:ext>
            </a:extLst>
          </p:cNvPr>
          <p:cNvSpPr txBox="1">
            <a:spLocks/>
          </p:cNvSpPr>
          <p:nvPr/>
        </p:nvSpPr>
        <p:spPr>
          <a:xfrm>
            <a:off x="3326209" y="4295036"/>
            <a:ext cx="2475930" cy="2051111"/>
          </a:xfrm>
          <a:prstGeom prst="rect">
            <a:avLst/>
          </a:prstGeom>
          <a:noFill/>
        </p:spPr>
        <p:txBody>
          <a:bodyPr vert="horz" lIns="91440" tIns="45720" rIns="91440" bIns="45720" rtlCol="0" anchor="t">
            <a:noAutofit/>
          </a:bodyPr>
          <a:lstStyle>
            <a:lvl1pPr marL="0" indent="0" algn="l" defTabSz="1218895" rtl="0" eaLnBrk="1" latinLnBrk="0" hangingPunct="1">
              <a:spcBef>
                <a:spcPts val="600"/>
              </a:spcBef>
              <a:spcAft>
                <a:spcPts val="0"/>
              </a:spcAft>
              <a:buClrTx/>
              <a:buFontTx/>
              <a:buNone/>
              <a:tabLst>
                <a:tab pos="1601917" algn="l"/>
              </a:tabLst>
              <a:defRPr sz="1100" b="0" i="0" kern="1200">
                <a:solidFill>
                  <a:schemeClr val="tx1"/>
                </a:solidFill>
                <a:latin typeface="+mn-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1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1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1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1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 Fredin is a rising 3</a:t>
            </a:r>
            <a:r>
              <a:rPr kumimoji="0" lang="en-US" sz="1000" b="0" i="0" u="none" strike="noStrike" kern="1200" cap="none" spc="0" normalizeH="0" baseline="30000" noProof="0">
                <a:ln>
                  <a:noFill/>
                </a:ln>
                <a:solidFill>
                  <a:srgbClr val="000000"/>
                </a:solidFill>
                <a:effectLst/>
                <a:uLnTx/>
                <a:uFillTx/>
                <a:latin typeface="Segoe UI"/>
                <a:ea typeface="+mn-ea"/>
                <a:cs typeface="Segoe UI"/>
              </a:rPr>
              <a:t>rd</a:t>
            </a:r>
            <a:r>
              <a:rPr lang="en-US" sz="1000">
                <a:solidFill>
                  <a:srgbClr val="000000"/>
                </a:solidFill>
                <a:latin typeface="Segoe UI"/>
                <a:cs typeface="Segoe UI"/>
              </a:rPr>
              <a:t> year </a:t>
            </a:r>
            <a:r>
              <a:rPr kumimoji="0" lang="en-US" sz="1000" b="0" i="0" u="none" strike="noStrike" kern="1200" cap="none" spc="0" normalizeH="0" baseline="0" noProof="0">
                <a:ln>
                  <a:noFill/>
                </a:ln>
                <a:solidFill>
                  <a:srgbClr val="000000"/>
                </a:solidFill>
                <a:effectLst/>
                <a:uLnTx/>
                <a:uFillTx/>
                <a:latin typeface="Segoe UI"/>
                <a:ea typeface="+mn-ea"/>
                <a:cs typeface="Segoe UI"/>
              </a:rPr>
              <a:t>computer engineering student from Mexico City, Mexico.</a:t>
            </a:r>
          </a:p>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 He is interested in exploring other fields in Data Science and enjoys participating in programming contests such as ICPC or hackathons.</a:t>
            </a:r>
          </a:p>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 In his free time, Fredin likes to create 3D animations on Blender, draw his own characters, and play video games.</a:t>
            </a:r>
          </a:p>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 He is always eager to learn about new technologies.</a:t>
            </a:r>
            <a:endParaRPr kumimoji="0" lang="en-US" sz="1000" b="0" i="0" u="none" strike="noStrike" kern="1200" cap="none" spc="0" normalizeH="0" baseline="0" noProof="0">
              <a:ln>
                <a:noFill/>
              </a:ln>
              <a:solidFill>
                <a:srgbClr val="000000"/>
              </a:solidFill>
              <a:effectLst/>
              <a:uLnTx/>
              <a:uFillTx/>
              <a:latin typeface="Segoe UI"/>
              <a:ea typeface="+mn-ea"/>
            </a:endParaRPr>
          </a:p>
        </p:txBody>
      </p:sp>
      <p:sp>
        <p:nvSpPr>
          <p:cNvPr id="31" name="Slide Number Placeholder 5">
            <a:extLst>
              <a:ext uri="{FF2B5EF4-FFF2-40B4-BE49-F238E27FC236}">
                <a16:creationId xmlns:a16="http://schemas.microsoft.com/office/drawing/2014/main" id="{092E08DD-1C38-24F1-A5FD-77F3F474074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2</a:t>
            </a:fld>
            <a:endParaRPr lang="en-US"/>
          </a:p>
        </p:txBody>
      </p:sp>
      <p:sp>
        <p:nvSpPr>
          <p:cNvPr id="32" name="Text Placeholder 2">
            <a:extLst>
              <a:ext uri="{FF2B5EF4-FFF2-40B4-BE49-F238E27FC236}">
                <a16:creationId xmlns:a16="http://schemas.microsoft.com/office/drawing/2014/main" id="{137678FE-3986-173C-9C31-EDC7A543D657}"/>
              </a:ext>
            </a:extLst>
          </p:cNvPr>
          <p:cNvSpPr txBox="1">
            <a:spLocks/>
          </p:cNvSpPr>
          <p:nvPr/>
        </p:nvSpPr>
        <p:spPr>
          <a:xfrm>
            <a:off x="6743865" y="772943"/>
            <a:ext cx="1674099" cy="548640"/>
          </a:xfrm>
          <a:prstGeom prst="rect">
            <a:avLst/>
          </a:prstGeom>
          <a:solidFill>
            <a:srgbClr val="243A5E"/>
          </a:solidFill>
        </p:spPr>
        <p:txBody>
          <a:bodyPr vert="horz" lIns="91440" tIns="45720" rIns="91440" bIns="45720" rtlCol="0" anchor="ctr">
            <a:normAutofit/>
          </a:bodyPr>
          <a:lstStyle>
            <a:lvl1pPr marL="0" indent="0" algn="l" defTabSz="1218895" rtl="0" eaLnBrk="1" latinLnBrk="0" hangingPunct="1">
              <a:spcBef>
                <a:spcPts val="1200"/>
              </a:spcBef>
              <a:spcAft>
                <a:spcPts val="0"/>
              </a:spcAft>
              <a:buClrTx/>
              <a:buFontTx/>
              <a:buNone/>
              <a:tabLst>
                <a:tab pos="1601917" algn="l"/>
              </a:tabLst>
              <a:defRPr sz="2400" b="0" i="0" kern="1200">
                <a:solidFill>
                  <a:schemeClr val="accent2"/>
                </a:solidFill>
                <a:latin typeface="+mj-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4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1200"/>
              </a:spcBef>
              <a:spcAft>
                <a:spcPts val="0"/>
              </a:spcAft>
              <a:buClrTx/>
              <a:buSzTx/>
              <a:buFontTx/>
              <a:buNone/>
              <a:tabLst>
                <a:tab pos="1601917" algn="l"/>
              </a:tabLst>
              <a:defRPr/>
            </a:pPr>
            <a:r>
              <a:rPr kumimoji="0" lang="en-US" sz="2400" b="0" i="0" u="none" strike="noStrike" kern="1200" cap="none" spc="0" normalizeH="0" baseline="0" noProof="0">
                <a:ln>
                  <a:noFill/>
                </a:ln>
                <a:solidFill>
                  <a:srgbClr val="50E6FF"/>
                </a:solidFill>
                <a:effectLst/>
                <a:uLnTx/>
                <a:uFillTx/>
                <a:latin typeface="Segoe UI Semibold"/>
                <a:ea typeface="+mn-ea"/>
              </a:rPr>
              <a:t>Hadeel Ali</a:t>
            </a:r>
          </a:p>
        </p:txBody>
      </p:sp>
      <p:sp>
        <p:nvSpPr>
          <p:cNvPr id="33" name="Text Placeholder 2">
            <a:extLst>
              <a:ext uri="{FF2B5EF4-FFF2-40B4-BE49-F238E27FC236}">
                <a16:creationId xmlns:a16="http://schemas.microsoft.com/office/drawing/2014/main" id="{2D80ECA3-02EC-B4CF-C344-B18400619CAE}"/>
              </a:ext>
            </a:extLst>
          </p:cNvPr>
          <p:cNvSpPr txBox="1">
            <a:spLocks/>
          </p:cNvSpPr>
          <p:nvPr/>
        </p:nvSpPr>
        <p:spPr>
          <a:xfrm>
            <a:off x="9589255" y="755667"/>
            <a:ext cx="1922793" cy="548640"/>
          </a:xfrm>
          <a:prstGeom prst="rect">
            <a:avLst/>
          </a:prstGeom>
          <a:solidFill>
            <a:srgbClr val="243A5E"/>
          </a:solidFill>
        </p:spPr>
        <p:txBody>
          <a:bodyPr vert="horz" lIns="91440" tIns="45720" rIns="91440" bIns="45720" rtlCol="0" anchor="ctr">
            <a:normAutofit/>
          </a:bodyPr>
          <a:lstStyle>
            <a:lvl1pPr marL="0" indent="0" algn="l" defTabSz="1218895" rtl="0" eaLnBrk="1" latinLnBrk="0" hangingPunct="1">
              <a:spcBef>
                <a:spcPts val="1200"/>
              </a:spcBef>
              <a:spcAft>
                <a:spcPts val="0"/>
              </a:spcAft>
              <a:buClrTx/>
              <a:buFontTx/>
              <a:buNone/>
              <a:tabLst>
                <a:tab pos="1601917" algn="l"/>
              </a:tabLst>
              <a:defRPr sz="2400" b="0" i="0" kern="1200">
                <a:solidFill>
                  <a:schemeClr val="accent2"/>
                </a:solidFill>
                <a:latin typeface="+mj-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4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1200"/>
              </a:spcBef>
              <a:spcAft>
                <a:spcPts val="0"/>
              </a:spcAft>
              <a:buClrTx/>
              <a:buSzTx/>
              <a:buFontTx/>
              <a:buNone/>
              <a:tabLst>
                <a:tab pos="1601917" algn="l"/>
              </a:tabLst>
              <a:defRPr/>
            </a:pPr>
            <a:r>
              <a:rPr kumimoji="0" lang="en-US" sz="2400" b="0" i="0" u="none" strike="noStrike" kern="1200" cap="none" spc="0" normalizeH="0" baseline="0" noProof="0">
                <a:ln>
                  <a:noFill/>
                </a:ln>
                <a:solidFill>
                  <a:srgbClr val="50E6FF"/>
                </a:solidFill>
                <a:effectLst/>
                <a:uLnTx/>
                <a:uFillTx/>
                <a:latin typeface="Segoe UI Semibold"/>
                <a:ea typeface="+mn-ea"/>
              </a:rPr>
              <a:t>William Tom</a:t>
            </a:r>
          </a:p>
        </p:txBody>
      </p:sp>
      <p:pic>
        <p:nvPicPr>
          <p:cNvPr id="34" name="Picture Placeholder 13" descr="A person in a suit and tie&#10;&#10;Description automatically generated with medium confidence">
            <a:extLst>
              <a:ext uri="{FF2B5EF4-FFF2-40B4-BE49-F238E27FC236}">
                <a16:creationId xmlns:a16="http://schemas.microsoft.com/office/drawing/2014/main" id="{D18AD5ED-C604-88A0-D03C-E1190F9C6CC9}"/>
              </a:ext>
            </a:extLst>
          </p:cNvPr>
          <p:cNvPicPr>
            <a:picLocks noChangeAspect="1"/>
          </p:cNvPicPr>
          <p:nvPr/>
        </p:nvPicPr>
        <p:blipFill>
          <a:blip r:embed="rId4">
            <a:extLst>
              <a:ext uri="{28A0092B-C50C-407E-A947-70E740481C1C}">
                <a14:useLocalDpi xmlns:a14="http://schemas.microsoft.com/office/drawing/2010/main" val="0"/>
              </a:ext>
            </a:extLst>
          </a:blip>
          <a:srcRect t="2361" b="2361"/>
          <a:stretch>
            <a:fillRect/>
          </a:stretch>
        </p:blipFill>
        <p:spPr>
          <a:xfrm>
            <a:off x="9636251" y="2096985"/>
            <a:ext cx="1828800" cy="2178941"/>
          </a:xfrm>
          <a:prstGeom prst="rect">
            <a:avLst/>
          </a:prstGeom>
          <a:solidFill>
            <a:srgbClr val="505050"/>
          </a:solidFill>
        </p:spPr>
      </p:pic>
      <p:sp>
        <p:nvSpPr>
          <p:cNvPr id="37" name="Text Placeholder 10">
            <a:extLst>
              <a:ext uri="{FF2B5EF4-FFF2-40B4-BE49-F238E27FC236}">
                <a16:creationId xmlns:a16="http://schemas.microsoft.com/office/drawing/2014/main" id="{C0B3E98C-DF6D-35CB-2894-80A276A166F0}"/>
              </a:ext>
            </a:extLst>
          </p:cNvPr>
          <p:cNvSpPr txBox="1">
            <a:spLocks/>
          </p:cNvSpPr>
          <p:nvPr/>
        </p:nvSpPr>
        <p:spPr>
          <a:xfrm>
            <a:off x="9312686" y="4357145"/>
            <a:ext cx="2475930" cy="2364329"/>
          </a:xfrm>
          <a:prstGeom prst="rect">
            <a:avLst/>
          </a:prstGeom>
          <a:noFill/>
        </p:spPr>
        <p:txBody>
          <a:bodyPr vert="horz" lIns="91440" tIns="45720" rIns="91440" bIns="45720" rtlCol="0">
            <a:noAutofit/>
          </a:bodyPr>
          <a:lstStyle>
            <a:lvl1pPr marL="0" indent="0" algn="l" defTabSz="1218895" rtl="0" eaLnBrk="1" latinLnBrk="0" hangingPunct="1">
              <a:spcBef>
                <a:spcPts val="600"/>
              </a:spcBef>
              <a:spcAft>
                <a:spcPts val="0"/>
              </a:spcAft>
              <a:buClrTx/>
              <a:buFontTx/>
              <a:buNone/>
              <a:tabLst>
                <a:tab pos="1601917" algn="l"/>
              </a:tabLst>
              <a:defRPr sz="1100" b="0" i="0" kern="1200">
                <a:solidFill>
                  <a:schemeClr val="tx1"/>
                </a:solidFill>
                <a:latin typeface="+mn-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1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1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1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1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rPr>
              <a:t>- William is a rising 5</a:t>
            </a:r>
            <a:r>
              <a:rPr kumimoji="0" lang="en-US" sz="1000" b="0" i="0" u="none" strike="noStrike" kern="1200" cap="none" spc="0" normalizeH="0" baseline="30000" noProof="0">
                <a:ln>
                  <a:noFill/>
                </a:ln>
                <a:solidFill>
                  <a:srgbClr val="000000"/>
                </a:solidFill>
                <a:effectLst/>
                <a:uLnTx/>
                <a:uFillTx/>
                <a:latin typeface="Segoe UI"/>
                <a:ea typeface="+mn-ea"/>
              </a:rPr>
              <a:t>th</a:t>
            </a:r>
            <a:r>
              <a:rPr kumimoji="0" lang="en-US" sz="1000" b="0" i="0" u="none" strike="noStrike" kern="1200" cap="none" spc="0" normalizeH="0" baseline="0" noProof="0">
                <a:ln>
                  <a:noFill/>
                </a:ln>
                <a:solidFill>
                  <a:srgbClr val="000000"/>
                </a:solidFill>
                <a:effectLst/>
                <a:uLnTx/>
                <a:uFillTx/>
                <a:latin typeface="Segoe UI"/>
                <a:ea typeface="+mn-ea"/>
              </a:rPr>
              <a:t> year computer engineering student at RIT, originally from Brooklyn, NY.</a:t>
            </a:r>
          </a:p>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rPr>
              <a:t>- He has previous co-op/internship experiences at Emerson, Northrop Grumman, and AMD involving data analytics &amp; database management, embedded software development, and silicon physical design.</a:t>
            </a:r>
          </a:p>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rPr>
              <a:t>- In his free time, he enjoys biking, going to the gym, tinkering with and building desktop computers, playing PC games, and collecting Pokémon cards.</a:t>
            </a:r>
          </a:p>
        </p:txBody>
      </p:sp>
      <p:pic>
        <p:nvPicPr>
          <p:cNvPr id="2050" name="Picture 2">
            <a:extLst>
              <a:ext uri="{FF2B5EF4-FFF2-40B4-BE49-F238E27FC236}">
                <a16:creationId xmlns:a16="http://schemas.microsoft.com/office/drawing/2014/main" id="{0646FDF3-4D90-78E4-1754-5B6AD7D9CF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012" y="2046842"/>
            <a:ext cx="2187773" cy="2187773"/>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11">
            <a:extLst>
              <a:ext uri="{FF2B5EF4-FFF2-40B4-BE49-F238E27FC236}">
                <a16:creationId xmlns:a16="http://schemas.microsoft.com/office/drawing/2014/main" id="{FBD79A2C-4508-3252-0D46-BC2B713402FC}"/>
              </a:ext>
            </a:extLst>
          </p:cNvPr>
          <p:cNvSpPr txBox="1">
            <a:spLocks/>
          </p:cNvSpPr>
          <p:nvPr/>
        </p:nvSpPr>
        <p:spPr>
          <a:xfrm>
            <a:off x="6388933" y="4357146"/>
            <a:ext cx="2475930" cy="2051111"/>
          </a:xfrm>
          <a:prstGeom prst="rect">
            <a:avLst/>
          </a:prstGeom>
          <a:noFill/>
        </p:spPr>
        <p:txBody>
          <a:bodyPr vert="horz" lIns="91440" tIns="45720" rIns="91440" bIns="45720" rtlCol="0" anchor="t">
            <a:noAutofit/>
          </a:bodyPr>
          <a:lstStyle>
            <a:lvl1pPr marL="0" indent="0" algn="l" defTabSz="1218895" rtl="0" eaLnBrk="1" latinLnBrk="0" hangingPunct="1">
              <a:spcBef>
                <a:spcPts val="600"/>
              </a:spcBef>
              <a:spcAft>
                <a:spcPts val="0"/>
              </a:spcAft>
              <a:buClrTx/>
              <a:buFontTx/>
              <a:buNone/>
              <a:tabLst>
                <a:tab pos="1601917" algn="l"/>
              </a:tabLst>
              <a:defRPr sz="1100" b="0" i="0" kern="1200">
                <a:solidFill>
                  <a:schemeClr val="tx1"/>
                </a:solidFill>
                <a:latin typeface="+mn-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1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1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1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1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 Hadeel is a rising senior Math and Stats student from McMaster University in Canada.</a:t>
            </a:r>
          </a:p>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 She is a campus representative to connect Math students with the tech industry.</a:t>
            </a:r>
            <a:endParaRPr lang="en-US" sz="1000" b="0" i="0" u="none" strike="noStrike" kern="1200" cap="none" spc="0" normalizeH="0" baseline="0" noProof="0">
              <a:ln>
                <a:noFill/>
              </a:ln>
              <a:solidFill>
                <a:srgbClr val="000000"/>
              </a:solidFill>
              <a:effectLst/>
              <a:uLnTx/>
              <a:uFillTx/>
              <a:latin typeface="Segoe UI"/>
              <a:cs typeface="Segoe UI"/>
            </a:endParaRPr>
          </a:p>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 Hadeel has worked as an R&amp;D intern at a start-up company led by physicists and has also worked at IBM and Microsoft.</a:t>
            </a:r>
            <a:endParaRPr lang="en-US" sz="1000" b="0" i="0" u="none" strike="noStrike" kern="1200" cap="none" spc="0" normalizeH="0" baseline="0" noProof="0">
              <a:ln>
                <a:noFill/>
              </a:ln>
              <a:solidFill>
                <a:srgbClr val="000000"/>
              </a:solidFill>
              <a:effectLst/>
              <a:uLnTx/>
              <a:uFillTx/>
              <a:latin typeface="Segoe UI"/>
              <a:cs typeface="Segoe UI"/>
            </a:endParaRPr>
          </a:p>
          <a:p>
            <a:pPr marL="0" marR="0" lvl="0" indent="0" algn="l" defTabSz="1218895" rtl="0" eaLnBrk="1" fontAlgn="auto" latinLnBrk="0" hangingPunct="1">
              <a:lnSpc>
                <a:spcPct val="100000"/>
              </a:lnSpc>
              <a:spcBef>
                <a:spcPts val="600"/>
              </a:spcBef>
              <a:spcAft>
                <a:spcPts val="0"/>
              </a:spcAft>
              <a:buClrTx/>
              <a:buSzTx/>
              <a:buFontTx/>
              <a:buNone/>
              <a:tabLst>
                <a:tab pos="1601917" algn="l"/>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 Her hobbies include gaming, cooking, going to the gym, watching Anime, and reading.</a:t>
            </a:r>
            <a:endParaRPr lang="en-US" sz="1000" b="0" i="0" u="none" strike="noStrike" kern="1200" cap="none" spc="0" normalizeH="0" baseline="0" noProof="0">
              <a:ln>
                <a:noFill/>
              </a:ln>
              <a:solidFill>
                <a:srgbClr val="000000"/>
              </a:solidFill>
              <a:effectLst/>
              <a:uLnTx/>
              <a:uFillTx/>
              <a:latin typeface="Segoe UI"/>
              <a:cs typeface="Segoe UI"/>
            </a:endParaRPr>
          </a:p>
        </p:txBody>
      </p:sp>
      <p:sp>
        <p:nvSpPr>
          <p:cNvPr id="4" name="Text Placeholder 9">
            <a:extLst>
              <a:ext uri="{FF2B5EF4-FFF2-40B4-BE49-F238E27FC236}">
                <a16:creationId xmlns:a16="http://schemas.microsoft.com/office/drawing/2014/main" id="{1A9E4145-F705-0562-C93E-A7361342833F}"/>
              </a:ext>
            </a:extLst>
          </p:cNvPr>
          <p:cNvSpPr txBox="1">
            <a:spLocks/>
          </p:cNvSpPr>
          <p:nvPr/>
        </p:nvSpPr>
        <p:spPr>
          <a:xfrm>
            <a:off x="1287396" y="1354550"/>
            <a:ext cx="787077" cy="320605"/>
          </a:xfrm>
          <a:prstGeom prst="rect">
            <a:avLst/>
          </a:prstGeom>
          <a:solidFill>
            <a:srgbClr val="50E6FF"/>
          </a:solidFill>
        </p:spPr>
        <p:txBody>
          <a:bodyPr vert="horz" lIns="91440" tIns="45720" rIns="91440" bIns="45720" rtlCol="0" anchor="ctr">
            <a:noAutofit/>
          </a:bodyPr>
          <a:lstStyle>
            <a:lvl1pPr marL="0" indent="0" algn="l" defTabSz="1218895" rtl="0" eaLnBrk="1" latinLnBrk="0" hangingPunct="1">
              <a:spcBef>
                <a:spcPts val="1200"/>
              </a:spcBef>
              <a:spcAft>
                <a:spcPts val="0"/>
              </a:spcAft>
              <a:buClrTx/>
              <a:buFontTx/>
              <a:buNone/>
              <a:tabLst>
                <a:tab pos="1601917" algn="l"/>
              </a:tabLst>
              <a:defRPr sz="1200" b="0" i="0" kern="1200">
                <a:solidFill>
                  <a:schemeClr val="accent3"/>
                </a:solidFill>
                <a:latin typeface="+mj-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4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1200"/>
              </a:spcBef>
              <a:spcAft>
                <a:spcPts val="0"/>
              </a:spcAft>
              <a:buClrTx/>
              <a:buSzTx/>
              <a:buFontTx/>
              <a:buNone/>
              <a:tabLst>
                <a:tab pos="1601917" algn="l"/>
              </a:tabLst>
              <a:defRPr/>
            </a:pPr>
            <a:r>
              <a:rPr kumimoji="0" lang="en-US" sz="1200" b="0" i="0" u="none" strike="noStrike" kern="1200" cap="none" spc="0" normalizeH="0" baseline="0" noProof="0">
                <a:ln>
                  <a:noFill/>
                </a:ln>
                <a:solidFill>
                  <a:srgbClr val="243A5E"/>
                </a:solidFill>
                <a:effectLst/>
                <a:uLnTx/>
                <a:uFillTx/>
                <a:latin typeface="Segoe UI Semibold"/>
                <a:ea typeface="+mn-ea"/>
              </a:rPr>
              <a:t>She/Her</a:t>
            </a:r>
          </a:p>
        </p:txBody>
      </p:sp>
      <p:sp>
        <p:nvSpPr>
          <p:cNvPr id="5" name="Text Placeholder 9">
            <a:extLst>
              <a:ext uri="{FF2B5EF4-FFF2-40B4-BE49-F238E27FC236}">
                <a16:creationId xmlns:a16="http://schemas.microsoft.com/office/drawing/2014/main" id="{8C68302F-4FF7-0AFC-3D3A-72EA1778AAFF}"/>
              </a:ext>
            </a:extLst>
          </p:cNvPr>
          <p:cNvSpPr txBox="1">
            <a:spLocks/>
          </p:cNvSpPr>
          <p:nvPr/>
        </p:nvSpPr>
        <p:spPr>
          <a:xfrm>
            <a:off x="7187375" y="1317890"/>
            <a:ext cx="787077" cy="320605"/>
          </a:xfrm>
          <a:prstGeom prst="rect">
            <a:avLst/>
          </a:prstGeom>
          <a:solidFill>
            <a:srgbClr val="50E6FF"/>
          </a:solidFill>
        </p:spPr>
        <p:txBody>
          <a:bodyPr vert="horz" lIns="91440" tIns="45720" rIns="91440" bIns="45720" rtlCol="0" anchor="ctr">
            <a:noAutofit/>
          </a:bodyPr>
          <a:lstStyle>
            <a:lvl1pPr marL="0" indent="0" algn="l" defTabSz="1218895" rtl="0" eaLnBrk="1" latinLnBrk="0" hangingPunct="1">
              <a:spcBef>
                <a:spcPts val="1200"/>
              </a:spcBef>
              <a:spcAft>
                <a:spcPts val="0"/>
              </a:spcAft>
              <a:buClrTx/>
              <a:buFontTx/>
              <a:buNone/>
              <a:tabLst>
                <a:tab pos="1601917" algn="l"/>
              </a:tabLst>
              <a:defRPr sz="1200" b="0" i="0" kern="1200">
                <a:solidFill>
                  <a:schemeClr val="accent3"/>
                </a:solidFill>
                <a:latin typeface="+mj-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4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1200"/>
              </a:spcBef>
              <a:spcAft>
                <a:spcPts val="0"/>
              </a:spcAft>
              <a:buClrTx/>
              <a:buSzTx/>
              <a:buFontTx/>
              <a:buNone/>
              <a:tabLst>
                <a:tab pos="1601917" algn="l"/>
              </a:tabLst>
              <a:defRPr/>
            </a:pPr>
            <a:r>
              <a:rPr kumimoji="0" lang="en-US" sz="1200" b="0" i="0" u="none" strike="noStrike" kern="1200" cap="none" spc="0" normalizeH="0" baseline="0" noProof="0">
                <a:ln>
                  <a:noFill/>
                </a:ln>
                <a:solidFill>
                  <a:srgbClr val="243A5E"/>
                </a:solidFill>
                <a:effectLst/>
                <a:uLnTx/>
                <a:uFillTx/>
                <a:latin typeface="Segoe UI Semibold"/>
                <a:ea typeface="+mn-ea"/>
              </a:rPr>
              <a:t>She/Her</a:t>
            </a:r>
          </a:p>
        </p:txBody>
      </p:sp>
      <p:sp>
        <p:nvSpPr>
          <p:cNvPr id="6" name="Text Placeholder 9">
            <a:extLst>
              <a:ext uri="{FF2B5EF4-FFF2-40B4-BE49-F238E27FC236}">
                <a16:creationId xmlns:a16="http://schemas.microsoft.com/office/drawing/2014/main" id="{7751BD49-2201-9BB7-7A8B-032B6F053602}"/>
              </a:ext>
            </a:extLst>
          </p:cNvPr>
          <p:cNvSpPr txBox="1">
            <a:spLocks/>
          </p:cNvSpPr>
          <p:nvPr/>
        </p:nvSpPr>
        <p:spPr>
          <a:xfrm>
            <a:off x="4200115" y="1354550"/>
            <a:ext cx="728118" cy="320605"/>
          </a:xfrm>
          <a:prstGeom prst="rect">
            <a:avLst/>
          </a:prstGeom>
          <a:solidFill>
            <a:srgbClr val="50E6FF"/>
          </a:solidFill>
        </p:spPr>
        <p:txBody>
          <a:bodyPr vert="horz" lIns="91440" tIns="45720" rIns="91440" bIns="45720" rtlCol="0" anchor="ctr">
            <a:noAutofit/>
          </a:bodyPr>
          <a:lstStyle>
            <a:lvl1pPr marL="0" indent="0" algn="l" defTabSz="1218895" rtl="0" eaLnBrk="1" latinLnBrk="0" hangingPunct="1">
              <a:spcBef>
                <a:spcPts val="1200"/>
              </a:spcBef>
              <a:spcAft>
                <a:spcPts val="0"/>
              </a:spcAft>
              <a:buClrTx/>
              <a:buFontTx/>
              <a:buNone/>
              <a:tabLst>
                <a:tab pos="1601917" algn="l"/>
              </a:tabLst>
              <a:defRPr sz="1200" b="0" i="0" kern="1200">
                <a:solidFill>
                  <a:schemeClr val="accent3"/>
                </a:solidFill>
                <a:latin typeface="+mj-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4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1200"/>
              </a:spcBef>
              <a:spcAft>
                <a:spcPts val="0"/>
              </a:spcAft>
              <a:buClrTx/>
              <a:buSzTx/>
              <a:buFontTx/>
              <a:buNone/>
              <a:tabLst>
                <a:tab pos="1601917" algn="l"/>
              </a:tabLst>
              <a:defRPr/>
            </a:pPr>
            <a:r>
              <a:rPr kumimoji="0" lang="en-US" sz="1200" b="0" i="0" u="none" strike="noStrike" kern="1200" cap="none" spc="0" normalizeH="0" baseline="0" noProof="0">
                <a:ln>
                  <a:noFill/>
                </a:ln>
                <a:solidFill>
                  <a:srgbClr val="243A5E"/>
                </a:solidFill>
                <a:effectLst/>
                <a:uLnTx/>
                <a:uFillTx/>
                <a:latin typeface="Segoe UI Semibold"/>
                <a:ea typeface="+mn-ea"/>
              </a:rPr>
              <a:t>He/Him</a:t>
            </a:r>
          </a:p>
        </p:txBody>
      </p:sp>
      <p:sp>
        <p:nvSpPr>
          <p:cNvPr id="7" name="Text Placeholder 9">
            <a:extLst>
              <a:ext uri="{FF2B5EF4-FFF2-40B4-BE49-F238E27FC236}">
                <a16:creationId xmlns:a16="http://schemas.microsoft.com/office/drawing/2014/main" id="{9A5108E1-51DC-F551-6684-8E0CD019AC00}"/>
              </a:ext>
            </a:extLst>
          </p:cNvPr>
          <p:cNvSpPr txBox="1">
            <a:spLocks/>
          </p:cNvSpPr>
          <p:nvPr/>
        </p:nvSpPr>
        <p:spPr>
          <a:xfrm>
            <a:off x="10186592" y="1304307"/>
            <a:ext cx="728118" cy="320605"/>
          </a:xfrm>
          <a:prstGeom prst="rect">
            <a:avLst/>
          </a:prstGeom>
          <a:solidFill>
            <a:srgbClr val="50E6FF"/>
          </a:solidFill>
        </p:spPr>
        <p:txBody>
          <a:bodyPr vert="horz" lIns="91440" tIns="45720" rIns="91440" bIns="45720" rtlCol="0" anchor="ctr">
            <a:noAutofit/>
          </a:bodyPr>
          <a:lstStyle>
            <a:lvl1pPr marL="0" indent="0" algn="l" defTabSz="1218895" rtl="0" eaLnBrk="1" latinLnBrk="0" hangingPunct="1">
              <a:spcBef>
                <a:spcPts val="1200"/>
              </a:spcBef>
              <a:spcAft>
                <a:spcPts val="0"/>
              </a:spcAft>
              <a:buClrTx/>
              <a:buFontTx/>
              <a:buNone/>
              <a:tabLst>
                <a:tab pos="1601917" algn="l"/>
              </a:tabLst>
              <a:defRPr sz="1200" b="0" i="0" kern="1200">
                <a:solidFill>
                  <a:schemeClr val="accent3"/>
                </a:solidFill>
                <a:latin typeface="+mj-lt"/>
                <a:ea typeface="+mn-ea"/>
                <a:cs typeface="Proxima Nova Regular"/>
              </a:defRPr>
            </a:lvl1pPr>
            <a:lvl2pPr marL="137160" indent="-137160" algn="l" defTabSz="1218895" rtl="0" eaLnBrk="1" latinLnBrk="0" hangingPunct="1">
              <a:spcBef>
                <a:spcPts val="600"/>
              </a:spcBef>
              <a:spcAft>
                <a:spcPts val="0"/>
              </a:spcAft>
              <a:buClrTx/>
              <a:buFont typeface="Arial" pitchFamily="34" charset="0"/>
              <a:buChar char="•"/>
              <a:tabLst>
                <a:tab pos="1601788" algn="l"/>
              </a:tabLst>
              <a:defRPr sz="1400" b="0" i="0" kern="1200">
                <a:solidFill>
                  <a:schemeClr val="tx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1200"/>
              </a:spcBef>
              <a:spcAft>
                <a:spcPts val="0"/>
              </a:spcAft>
              <a:buClrTx/>
              <a:buSzTx/>
              <a:buFontTx/>
              <a:buNone/>
              <a:tabLst>
                <a:tab pos="1601917" algn="l"/>
              </a:tabLst>
              <a:defRPr/>
            </a:pPr>
            <a:r>
              <a:rPr kumimoji="0" lang="en-US" sz="1200" b="0" i="0" u="none" strike="noStrike" kern="1200" cap="none" spc="0" normalizeH="0" baseline="0" noProof="0">
                <a:ln>
                  <a:noFill/>
                </a:ln>
                <a:solidFill>
                  <a:srgbClr val="243A5E"/>
                </a:solidFill>
                <a:effectLst/>
                <a:uLnTx/>
                <a:uFillTx/>
                <a:latin typeface="Segoe UI Semibold"/>
                <a:ea typeface="+mn-ea"/>
              </a:rPr>
              <a:t>He/Him</a:t>
            </a:r>
          </a:p>
        </p:txBody>
      </p:sp>
      <p:sp>
        <p:nvSpPr>
          <p:cNvPr id="8" name="Text Placeholder 5">
            <a:extLst>
              <a:ext uri="{FF2B5EF4-FFF2-40B4-BE49-F238E27FC236}">
                <a16:creationId xmlns:a16="http://schemas.microsoft.com/office/drawing/2014/main" id="{78DFDEB2-797D-00E4-BFE2-833956527AA9}"/>
              </a:ext>
            </a:extLst>
          </p:cNvPr>
          <p:cNvSpPr txBox="1">
            <a:spLocks/>
          </p:cNvSpPr>
          <p:nvPr/>
        </p:nvSpPr>
        <p:spPr>
          <a:xfrm>
            <a:off x="9636251" y="1600991"/>
            <a:ext cx="1828800" cy="375750"/>
          </a:xfrm>
          <a:prstGeom prst="rect">
            <a:avLst/>
          </a:prstGeom>
          <a:solidFill>
            <a:srgbClr val="0078D3"/>
          </a:solidFill>
        </p:spPr>
        <p:txBody>
          <a:bodyPr vert="horz" lIns="91440" tIns="45720" rIns="91440" bIns="45720" rtlCol="0" anchor="ctr">
            <a:noAutofit/>
          </a:bodyPr>
          <a:lstStyle>
            <a:lvl1pPr marL="0" indent="0" algn="l" defTabSz="1218895" rtl="0" eaLnBrk="1" latinLnBrk="0" hangingPunct="1">
              <a:spcBef>
                <a:spcPts val="0"/>
              </a:spcBef>
              <a:spcAft>
                <a:spcPts val="0"/>
              </a:spcAft>
              <a:buClrTx/>
              <a:buFontTx/>
              <a:buNone/>
              <a:tabLst>
                <a:tab pos="1601917" algn="l"/>
              </a:tabLst>
              <a:defRPr sz="1600" b="0" i="0" kern="1200">
                <a:solidFill>
                  <a:schemeClr val="bg1"/>
                </a:solidFill>
                <a:latin typeface="+mj-lt"/>
                <a:ea typeface="+mn-ea"/>
                <a:cs typeface="Proxima Nova Regular"/>
              </a:defRPr>
            </a:lvl1pPr>
            <a:lvl2pPr marL="0" indent="0" algn="l" defTabSz="1218895" rtl="0" eaLnBrk="1" latinLnBrk="0" hangingPunct="1">
              <a:spcBef>
                <a:spcPts val="0"/>
              </a:spcBef>
              <a:spcAft>
                <a:spcPts val="0"/>
              </a:spcAft>
              <a:buClrTx/>
              <a:buFontTx/>
              <a:buNone/>
              <a:tabLst>
                <a:tab pos="1601788" algn="l"/>
              </a:tabLst>
              <a:defRPr sz="1000" b="0" i="0" kern="1200">
                <a:solidFill>
                  <a:schemeClr val="bg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ctr" defTabSz="1218895" rtl="0" eaLnBrk="1" fontAlgn="auto" latinLnBrk="0" hangingPunct="1">
              <a:lnSpc>
                <a:spcPct val="100000"/>
              </a:lnSpc>
              <a:spcBef>
                <a:spcPts val="0"/>
              </a:spcBef>
              <a:spcAft>
                <a:spcPts val="0"/>
              </a:spcAft>
              <a:buClrTx/>
              <a:buSzTx/>
              <a:buFontTx/>
              <a:buNone/>
              <a:tabLst>
                <a:tab pos="1601917" algn="l"/>
              </a:tabLst>
              <a:defRPr/>
            </a:pPr>
            <a:r>
              <a:rPr kumimoji="0" lang="en-US" sz="1100" b="0" i="0" u="none" strike="noStrike" kern="1200" cap="none" spc="0" normalizeH="0" baseline="0" noProof="0">
                <a:ln>
                  <a:noFill/>
                </a:ln>
                <a:solidFill>
                  <a:srgbClr val="FFFFFF"/>
                </a:solidFill>
                <a:effectLst/>
                <a:uLnTx/>
                <a:uFillTx/>
                <a:latin typeface="Segoe UI Semibold"/>
                <a:ea typeface="+mn-ea"/>
              </a:rPr>
              <a:t>Azure Hardware Systems &amp; Infrastructure (AHSI)</a:t>
            </a:r>
            <a:endParaRPr kumimoji="0" lang="en-US" sz="1100" b="0" i="0" u="none" strike="noStrike" kern="1200" cap="none" spc="0" normalizeH="0" baseline="0" noProof="0">
              <a:ln>
                <a:noFill/>
              </a:ln>
              <a:solidFill>
                <a:srgbClr val="FFFFFF"/>
              </a:solidFill>
              <a:effectLst/>
              <a:uLnTx/>
              <a:uFillTx/>
              <a:latin typeface="Segoe UI"/>
              <a:ea typeface="+mn-ea"/>
            </a:endParaRPr>
          </a:p>
        </p:txBody>
      </p:sp>
      <p:sp>
        <p:nvSpPr>
          <p:cNvPr id="9" name="Text Placeholder 5">
            <a:extLst>
              <a:ext uri="{FF2B5EF4-FFF2-40B4-BE49-F238E27FC236}">
                <a16:creationId xmlns:a16="http://schemas.microsoft.com/office/drawing/2014/main" id="{5D875254-B7DE-888E-CEE6-DEBC8EC0BBF5}"/>
              </a:ext>
            </a:extLst>
          </p:cNvPr>
          <p:cNvSpPr txBox="1">
            <a:spLocks/>
          </p:cNvSpPr>
          <p:nvPr/>
        </p:nvSpPr>
        <p:spPr>
          <a:xfrm>
            <a:off x="879439" y="1673412"/>
            <a:ext cx="1568134" cy="375750"/>
          </a:xfrm>
          <a:prstGeom prst="rect">
            <a:avLst/>
          </a:prstGeom>
          <a:solidFill>
            <a:srgbClr val="0078D3"/>
          </a:solidFill>
        </p:spPr>
        <p:txBody>
          <a:bodyPr vert="horz" lIns="91440" tIns="45720" rIns="91440" bIns="45720" rtlCol="0" anchor="ctr">
            <a:noAutofit/>
          </a:bodyPr>
          <a:lstStyle>
            <a:lvl1pPr marL="0" indent="0" algn="l" defTabSz="1218895" rtl="0" eaLnBrk="1" latinLnBrk="0" hangingPunct="1">
              <a:spcBef>
                <a:spcPts val="0"/>
              </a:spcBef>
              <a:spcAft>
                <a:spcPts val="0"/>
              </a:spcAft>
              <a:buClrTx/>
              <a:buFontTx/>
              <a:buNone/>
              <a:tabLst>
                <a:tab pos="1601917" algn="l"/>
              </a:tabLst>
              <a:defRPr sz="1600" b="0" i="0" kern="1200">
                <a:solidFill>
                  <a:schemeClr val="bg1"/>
                </a:solidFill>
                <a:latin typeface="+mj-lt"/>
                <a:ea typeface="+mn-ea"/>
                <a:cs typeface="Proxima Nova Regular"/>
              </a:defRPr>
            </a:lvl1pPr>
            <a:lvl2pPr marL="0" indent="0" algn="l" defTabSz="1218895" rtl="0" eaLnBrk="1" latinLnBrk="0" hangingPunct="1">
              <a:spcBef>
                <a:spcPts val="0"/>
              </a:spcBef>
              <a:spcAft>
                <a:spcPts val="0"/>
              </a:spcAft>
              <a:buClrTx/>
              <a:buFontTx/>
              <a:buNone/>
              <a:tabLst>
                <a:tab pos="1601788" algn="l"/>
              </a:tabLst>
              <a:defRPr sz="1000" b="0" i="0" kern="1200">
                <a:solidFill>
                  <a:schemeClr val="bg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ctr" defTabSz="1218895" rtl="0" eaLnBrk="1" fontAlgn="auto" latinLnBrk="0" hangingPunct="1">
              <a:lnSpc>
                <a:spcPct val="100000"/>
              </a:lnSpc>
              <a:spcBef>
                <a:spcPts val="0"/>
              </a:spcBef>
              <a:spcAft>
                <a:spcPts val="0"/>
              </a:spcAft>
              <a:buClrTx/>
              <a:buSzTx/>
              <a:buFontTx/>
              <a:buNone/>
              <a:tabLst>
                <a:tab pos="1601917" algn="l"/>
              </a:tabLst>
              <a:defRPr/>
            </a:pPr>
            <a:r>
              <a:rPr kumimoji="0" lang="en-US" sz="1100" b="0" i="0" u="none" strike="noStrike" kern="1200" cap="none" spc="0" normalizeH="0" baseline="0" noProof="0">
                <a:ln>
                  <a:noFill/>
                </a:ln>
                <a:solidFill>
                  <a:srgbClr val="FFFFFF"/>
                </a:solidFill>
                <a:effectLst/>
                <a:uLnTx/>
                <a:uFillTx/>
                <a:latin typeface="Segoe UI Semibold"/>
                <a:ea typeface="+mn-ea"/>
              </a:rPr>
              <a:t>Xbox</a:t>
            </a:r>
            <a:endParaRPr kumimoji="0" lang="en-US" sz="1100" b="0" i="0" u="none" strike="noStrike" kern="1200" cap="none" spc="0" normalizeH="0" baseline="0" noProof="0">
              <a:ln>
                <a:noFill/>
              </a:ln>
              <a:solidFill>
                <a:srgbClr val="FFFFFF"/>
              </a:solidFill>
              <a:effectLst/>
              <a:uLnTx/>
              <a:uFillTx/>
              <a:latin typeface="Segoe UI"/>
              <a:ea typeface="+mn-ea"/>
            </a:endParaRPr>
          </a:p>
        </p:txBody>
      </p:sp>
      <p:sp>
        <p:nvSpPr>
          <p:cNvPr id="10" name="Text Placeholder 5">
            <a:extLst>
              <a:ext uri="{FF2B5EF4-FFF2-40B4-BE49-F238E27FC236}">
                <a16:creationId xmlns:a16="http://schemas.microsoft.com/office/drawing/2014/main" id="{3785FE18-4004-089D-4733-D44969E69956}"/>
              </a:ext>
            </a:extLst>
          </p:cNvPr>
          <p:cNvSpPr txBox="1">
            <a:spLocks/>
          </p:cNvSpPr>
          <p:nvPr/>
        </p:nvSpPr>
        <p:spPr>
          <a:xfrm>
            <a:off x="3780107" y="1652815"/>
            <a:ext cx="1568134" cy="375750"/>
          </a:xfrm>
          <a:prstGeom prst="rect">
            <a:avLst/>
          </a:prstGeom>
          <a:solidFill>
            <a:srgbClr val="0078D3"/>
          </a:solidFill>
        </p:spPr>
        <p:txBody>
          <a:bodyPr vert="horz" lIns="91440" tIns="45720" rIns="91440" bIns="45720" rtlCol="0" anchor="ctr">
            <a:noAutofit/>
          </a:bodyPr>
          <a:lstStyle>
            <a:lvl1pPr marL="0" indent="0" algn="l" defTabSz="1218895" rtl="0" eaLnBrk="1" latinLnBrk="0" hangingPunct="1">
              <a:spcBef>
                <a:spcPts val="0"/>
              </a:spcBef>
              <a:spcAft>
                <a:spcPts val="0"/>
              </a:spcAft>
              <a:buClrTx/>
              <a:buFontTx/>
              <a:buNone/>
              <a:tabLst>
                <a:tab pos="1601917" algn="l"/>
              </a:tabLst>
              <a:defRPr sz="1600" b="0" i="0" kern="1200">
                <a:solidFill>
                  <a:schemeClr val="bg1"/>
                </a:solidFill>
                <a:latin typeface="+mj-lt"/>
                <a:ea typeface="+mn-ea"/>
                <a:cs typeface="Proxima Nova Regular"/>
              </a:defRPr>
            </a:lvl1pPr>
            <a:lvl2pPr marL="0" indent="0" algn="l" defTabSz="1218895" rtl="0" eaLnBrk="1" latinLnBrk="0" hangingPunct="1">
              <a:spcBef>
                <a:spcPts val="0"/>
              </a:spcBef>
              <a:spcAft>
                <a:spcPts val="0"/>
              </a:spcAft>
              <a:buClrTx/>
              <a:buFontTx/>
              <a:buNone/>
              <a:tabLst>
                <a:tab pos="1601788" algn="l"/>
              </a:tabLst>
              <a:defRPr sz="1000" b="0" i="0" kern="1200">
                <a:solidFill>
                  <a:schemeClr val="bg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ctr" defTabSz="1218895" rtl="0" eaLnBrk="1" fontAlgn="auto" latinLnBrk="0" hangingPunct="1">
              <a:lnSpc>
                <a:spcPct val="100000"/>
              </a:lnSpc>
              <a:spcBef>
                <a:spcPts val="0"/>
              </a:spcBef>
              <a:spcAft>
                <a:spcPts val="0"/>
              </a:spcAft>
              <a:buClrTx/>
              <a:buSzTx/>
              <a:buFontTx/>
              <a:buNone/>
              <a:tabLst>
                <a:tab pos="1601917" algn="l"/>
              </a:tabLst>
              <a:defRPr/>
            </a:pPr>
            <a:r>
              <a:rPr kumimoji="0" lang="en-US" sz="1100" b="0" i="0" u="none" strike="noStrike" kern="1200" cap="none" spc="0" normalizeH="0" baseline="0" noProof="0">
                <a:ln>
                  <a:noFill/>
                </a:ln>
                <a:solidFill>
                  <a:srgbClr val="FFFFFF"/>
                </a:solidFill>
                <a:effectLst/>
                <a:uLnTx/>
                <a:uFillTx/>
                <a:latin typeface="Segoe UI Semibold"/>
                <a:ea typeface="+mn-ea"/>
              </a:rPr>
              <a:t>Xbox</a:t>
            </a:r>
            <a:endParaRPr kumimoji="0" lang="en-US" sz="1100" b="0" i="0" u="none" strike="noStrike" kern="1200" cap="none" spc="0" normalizeH="0" baseline="0" noProof="0">
              <a:ln>
                <a:noFill/>
              </a:ln>
              <a:solidFill>
                <a:srgbClr val="FFFFFF"/>
              </a:solidFill>
              <a:effectLst/>
              <a:uLnTx/>
              <a:uFillTx/>
              <a:latin typeface="Segoe UI"/>
              <a:ea typeface="+mn-ea"/>
            </a:endParaRPr>
          </a:p>
        </p:txBody>
      </p:sp>
      <p:sp>
        <p:nvSpPr>
          <p:cNvPr id="11" name="Text Placeholder 5">
            <a:extLst>
              <a:ext uri="{FF2B5EF4-FFF2-40B4-BE49-F238E27FC236}">
                <a16:creationId xmlns:a16="http://schemas.microsoft.com/office/drawing/2014/main" id="{21CDBB90-CF97-379A-05A0-D5443C115465}"/>
              </a:ext>
            </a:extLst>
          </p:cNvPr>
          <p:cNvSpPr txBox="1">
            <a:spLocks/>
          </p:cNvSpPr>
          <p:nvPr/>
        </p:nvSpPr>
        <p:spPr>
          <a:xfrm>
            <a:off x="6709219" y="1638495"/>
            <a:ext cx="1861832" cy="375750"/>
          </a:xfrm>
          <a:prstGeom prst="rect">
            <a:avLst/>
          </a:prstGeom>
          <a:solidFill>
            <a:srgbClr val="0078D3"/>
          </a:solidFill>
        </p:spPr>
        <p:txBody>
          <a:bodyPr vert="horz" lIns="91440" tIns="45720" rIns="91440" bIns="45720" rtlCol="0" anchor="ctr">
            <a:noAutofit/>
          </a:bodyPr>
          <a:lstStyle>
            <a:lvl1pPr marL="0" indent="0" algn="l" defTabSz="1218895" rtl="0" eaLnBrk="1" latinLnBrk="0" hangingPunct="1">
              <a:spcBef>
                <a:spcPts val="0"/>
              </a:spcBef>
              <a:spcAft>
                <a:spcPts val="0"/>
              </a:spcAft>
              <a:buClrTx/>
              <a:buFontTx/>
              <a:buNone/>
              <a:tabLst>
                <a:tab pos="1601917" algn="l"/>
              </a:tabLst>
              <a:defRPr sz="1600" b="0" i="0" kern="1200">
                <a:solidFill>
                  <a:schemeClr val="bg1"/>
                </a:solidFill>
                <a:latin typeface="+mj-lt"/>
                <a:ea typeface="+mn-ea"/>
                <a:cs typeface="Proxima Nova Regular"/>
              </a:defRPr>
            </a:lvl1pPr>
            <a:lvl2pPr marL="0" indent="0" algn="l" defTabSz="1218895" rtl="0" eaLnBrk="1" latinLnBrk="0" hangingPunct="1">
              <a:spcBef>
                <a:spcPts val="0"/>
              </a:spcBef>
              <a:spcAft>
                <a:spcPts val="0"/>
              </a:spcAft>
              <a:buClrTx/>
              <a:buFontTx/>
              <a:buNone/>
              <a:tabLst>
                <a:tab pos="1601788" algn="l"/>
              </a:tabLst>
              <a:defRPr sz="1000" b="0" i="0" kern="1200">
                <a:solidFill>
                  <a:schemeClr val="bg1"/>
                </a:solidFill>
                <a:latin typeface="+mn-lt"/>
                <a:ea typeface="+mn-ea"/>
                <a:cs typeface="Proxima Nova Regular"/>
              </a:defRPr>
            </a:lvl2pPr>
            <a:lvl3pPr marL="344488" indent="-173038" algn="l" defTabSz="1218895" rtl="0" eaLnBrk="1" latinLnBrk="0" hangingPunct="1">
              <a:spcBef>
                <a:spcPts val="300"/>
              </a:spcBef>
              <a:spcAft>
                <a:spcPts val="0"/>
              </a:spcAft>
              <a:buClrTx/>
              <a:buFont typeface="Lucida Grande"/>
              <a:buChar char="−"/>
              <a:tabLst>
                <a:tab pos="1601788" algn="l"/>
              </a:tabLst>
              <a:defRPr sz="1200" b="0" i="0" kern="1200">
                <a:solidFill>
                  <a:schemeClr val="tx1"/>
                </a:solidFill>
                <a:latin typeface="+mn-lt"/>
                <a:ea typeface="+mn-ea"/>
                <a:cs typeface="Proxima Nova Regular"/>
              </a:defRPr>
            </a:lvl3pPr>
            <a:lvl4pPr marL="466725" indent="-80963" algn="l" defTabSz="1218895" rtl="0" eaLnBrk="1" latinLnBrk="0" hangingPunct="1">
              <a:spcBef>
                <a:spcPts val="300"/>
              </a:spcBef>
              <a:spcAft>
                <a:spcPts val="0"/>
              </a:spcAft>
              <a:buClrTx/>
              <a:buFont typeface="Arial" pitchFamily="34" charset="0"/>
              <a:buChar char="•"/>
              <a:tabLst>
                <a:tab pos="1601788" algn="l"/>
              </a:tabLst>
              <a:defRPr sz="1200" b="0" i="0" kern="1200">
                <a:solidFill>
                  <a:schemeClr val="tx1"/>
                </a:solidFill>
                <a:latin typeface="+mn-lt"/>
                <a:ea typeface="+mn-ea"/>
                <a:cs typeface="Proxima Nova Regular"/>
              </a:defRPr>
            </a:lvl4pPr>
            <a:lvl5pPr marL="577850" indent="-111125" algn="l" defTabSz="1218895" rtl="0" eaLnBrk="1" latinLnBrk="0" hangingPunct="1">
              <a:spcBef>
                <a:spcPts val="300"/>
              </a:spcBef>
              <a:spcAft>
                <a:spcPts val="0"/>
              </a:spcAft>
              <a:buClrTx/>
              <a:buFont typeface="Lucida Grande"/>
              <a:buChar char="−"/>
              <a:tabLst/>
              <a:defRPr sz="1200" b="0" i="0" kern="1200">
                <a:solidFill>
                  <a:schemeClr val="tx1"/>
                </a:solidFill>
                <a:latin typeface="+mn-lt"/>
                <a:ea typeface="+mn-ea"/>
                <a:cs typeface="Proxima Nova Regular"/>
              </a:defRPr>
            </a:lvl5pPr>
            <a:lvl6pPr marL="3351962"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409"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857"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305" indent="-304724" algn="l" defTabSz="121889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marL="0" marR="0" lvl="0" indent="0" algn="ctr" defTabSz="1218895" rtl="0" eaLnBrk="1" fontAlgn="auto" latinLnBrk="0" hangingPunct="1">
              <a:lnSpc>
                <a:spcPct val="100000"/>
              </a:lnSpc>
              <a:spcBef>
                <a:spcPts val="0"/>
              </a:spcBef>
              <a:spcAft>
                <a:spcPts val="0"/>
              </a:spcAft>
              <a:buClrTx/>
              <a:buSzTx/>
              <a:buFontTx/>
              <a:buNone/>
              <a:tabLst>
                <a:tab pos="1601917" algn="l"/>
              </a:tabLst>
              <a:defRPr/>
            </a:pPr>
            <a:r>
              <a:rPr kumimoji="0" lang="en-US" sz="1100" b="0" i="0" u="none" strike="noStrike" kern="1200" cap="none" spc="0" normalizeH="0" baseline="0" noProof="0">
                <a:ln>
                  <a:noFill/>
                </a:ln>
                <a:solidFill>
                  <a:srgbClr val="FFFFFF"/>
                </a:solidFill>
                <a:effectLst/>
                <a:uLnTx/>
                <a:uFillTx/>
                <a:latin typeface="Segoe UI Semibold"/>
                <a:ea typeface="+mn-ea"/>
              </a:rPr>
              <a:t>Customer Service </a:t>
            </a:r>
          </a:p>
          <a:p>
            <a:pPr marL="0" marR="0" lvl="0" indent="0" algn="ctr" defTabSz="1218895" rtl="0" eaLnBrk="1" fontAlgn="auto" latinLnBrk="0" hangingPunct="1">
              <a:lnSpc>
                <a:spcPct val="100000"/>
              </a:lnSpc>
              <a:spcBef>
                <a:spcPts val="0"/>
              </a:spcBef>
              <a:spcAft>
                <a:spcPts val="0"/>
              </a:spcAft>
              <a:buClrTx/>
              <a:buSzTx/>
              <a:buFontTx/>
              <a:buNone/>
              <a:tabLst>
                <a:tab pos="1601917" algn="l"/>
              </a:tabLst>
              <a:defRPr/>
            </a:pPr>
            <a:r>
              <a:rPr kumimoji="0" lang="en-US" sz="1100" b="0" i="0" u="none" strike="noStrike" kern="1200" cap="none" spc="0" normalizeH="0" baseline="0" noProof="0">
                <a:ln>
                  <a:noFill/>
                </a:ln>
                <a:solidFill>
                  <a:srgbClr val="FFFFFF"/>
                </a:solidFill>
                <a:effectLst/>
                <a:uLnTx/>
                <a:uFillTx/>
                <a:latin typeface="Segoe UI Semibold"/>
                <a:ea typeface="+mn-ea"/>
              </a:rPr>
              <a:t>&amp; Support (CSS)</a:t>
            </a:r>
            <a:endParaRPr kumimoji="0" lang="en-US" sz="1100" b="0" i="0" u="none" strike="noStrike" kern="1200" cap="none" spc="0" normalizeH="0" baseline="0" noProof="0">
              <a:ln>
                <a:noFill/>
              </a:ln>
              <a:solidFill>
                <a:srgbClr val="FFFFFF"/>
              </a:solidFill>
              <a:effectLst/>
              <a:uLnTx/>
              <a:uFillTx/>
              <a:latin typeface="Segoe UI"/>
              <a:ea typeface="+mn-ea"/>
            </a:endParaRPr>
          </a:p>
        </p:txBody>
      </p:sp>
    </p:spTree>
    <p:extLst>
      <p:ext uri="{BB962C8B-B14F-4D97-AF65-F5344CB8AC3E}">
        <p14:creationId xmlns:p14="http://schemas.microsoft.com/office/powerpoint/2010/main" val="357151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3958557" cy="3614337"/>
          </a:xfrm>
        </p:spPr>
        <p:txBody>
          <a:bodyPr vert="horz" lIns="91440" tIns="45720" rIns="91440" bIns="45720" rtlCol="0" anchor="t">
            <a:normAutofit/>
          </a:bodyPr>
          <a:lstStyle/>
          <a:p>
            <a:pPr marL="285750" indent="-285750">
              <a:buChar char="•"/>
            </a:pPr>
            <a:r>
              <a:rPr lang="en-US"/>
              <a:t>Our Team</a:t>
            </a:r>
          </a:p>
          <a:p>
            <a:pPr marL="285750" indent="-285750">
              <a:buChar char="•"/>
            </a:pPr>
            <a:r>
              <a:rPr lang="en-US"/>
              <a:t>Motivation: </a:t>
            </a:r>
            <a:r>
              <a:rPr lang="en-US">
                <a:solidFill>
                  <a:srgbClr val="FFFFFF"/>
                </a:solidFill>
                <a:ea typeface="+mn-lt"/>
                <a:cs typeface="+mn-lt"/>
              </a:rPr>
              <a:t>Technology and its Accessibility </a:t>
            </a:r>
          </a:p>
          <a:p>
            <a:pPr marL="285750" indent="-285750">
              <a:buChar char="•"/>
            </a:pPr>
            <a:r>
              <a:rPr lang="en-US"/>
              <a:t>Problem Statement</a:t>
            </a:r>
          </a:p>
          <a:p>
            <a:pPr marL="285750" indent="-285750">
              <a:buChar char="•"/>
            </a:pPr>
            <a:r>
              <a:rPr lang="en-US"/>
              <a:t>Our Solution</a:t>
            </a:r>
          </a:p>
          <a:p>
            <a:pPr marL="285750" indent="-285750">
              <a:buChar char="•"/>
            </a:pPr>
            <a:r>
              <a:rPr lang="en-US"/>
              <a:t>Impact</a:t>
            </a:r>
          </a:p>
          <a:p>
            <a:pPr marL="285750" indent="-285750">
              <a:buChar char="•"/>
            </a:pPr>
            <a:r>
              <a:rPr lang="en-US"/>
              <a:t>Implementation</a:t>
            </a:r>
          </a:p>
        </p:txBody>
      </p:sp>
      <p:sp>
        <p:nvSpPr>
          <p:cNvPr id="7" name="Slide Number Placeholder 5">
            <a:extLst>
              <a:ext uri="{FF2B5EF4-FFF2-40B4-BE49-F238E27FC236}">
                <a16:creationId xmlns:a16="http://schemas.microsoft.com/office/drawing/2014/main" id="{B6A6F969-D76C-F91F-C598-7C440808F06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3</a:t>
            </a:fld>
            <a:endParaRPr lang="en-US"/>
          </a:p>
        </p:txBody>
      </p:sp>
    </p:spTree>
    <p:extLst>
      <p:ext uri="{BB962C8B-B14F-4D97-AF65-F5344CB8AC3E}">
        <p14:creationId xmlns:p14="http://schemas.microsoft.com/office/powerpoint/2010/main" val="171321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A11E-06EF-05ED-0AB0-545A70C1B7E3}"/>
              </a:ext>
            </a:extLst>
          </p:cNvPr>
          <p:cNvSpPr>
            <a:spLocks noGrp="1"/>
          </p:cNvSpPr>
          <p:nvPr>
            <p:ph type="title"/>
          </p:nvPr>
        </p:nvSpPr>
        <p:spPr>
          <a:xfrm>
            <a:off x="1885156" y="892177"/>
            <a:ext cx="8421688" cy="1325563"/>
          </a:xfrm>
        </p:spPr>
        <p:txBody>
          <a:bodyPr vert="horz" lIns="91440" tIns="45720" rIns="91440" bIns="45720" rtlCol="0" anchor="ctr">
            <a:normAutofit/>
          </a:bodyPr>
          <a:lstStyle/>
          <a:p>
            <a:r>
              <a:rPr lang="en-US" kern="1200" cap="all" spc="150" baseline="0">
                <a:latin typeface="+mj-lt"/>
                <a:ea typeface="+mj-ea"/>
                <a:cs typeface="+mj-cs"/>
              </a:rPr>
              <a:t>Technology and its accessibility </a:t>
            </a:r>
          </a:p>
        </p:txBody>
      </p:sp>
      <p:sp>
        <p:nvSpPr>
          <p:cNvPr id="12" name="Text Placeholder 2">
            <a:extLst>
              <a:ext uri="{FF2B5EF4-FFF2-40B4-BE49-F238E27FC236}">
                <a16:creationId xmlns:a16="http://schemas.microsoft.com/office/drawing/2014/main" id="{B5B63280-B33A-8B6E-5ECD-55E1A987BA0E}"/>
              </a:ext>
            </a:extLst>
          </p:cNvPr>
          <p:cNvSpPr>
            <a:spLocks noGrp="1"/>
          </p:cNvSpPr>
          <p:nvPr>
            <p:ph type="body" idx="1"/>
          </p:nvPr>
        </p:nvSpPr>
        <p:spPr>
          <a:xfrm>
            <a:off x="1243104" y="2405541"/>
            <a:ext cx="2882475" cy="823912"/>
          </a:xfrm>
        </p:spPr>
        <p:txBody>
          <a:bodyPr/>
          <a:lstStyle/>
          <a:p>
            <a:r>
              <a:rPr lang="en-US" sz="3200"/>
              <a:t>Accessibility</a:t>
            </a:r>
          </a:p>
        </p:txBody>
      </p:sp>
      <p:sp>
        <p:nvSpPr>
          <p:cNvPr id="7" name="TextBox 6">
            <a:extLst>
              <a:ext uri="{FF2B5EF4-FFF2-40B4-BE49-F238E27FC236}">
                <a16:creationId xmlns:a16="http://schemas.microsoft.com/office/drawing/2014/main" id="{BEAE467D-2B50-0C3F-7AF4-B0629C46E31E}"/>
              </a:ext>
            </a:extLst>
          </p:cNvPr>
          <p:cNvSpPr txBox="1"/>
          <p:nvPr/>
        </p:nvSpPr>
        <p:spPr>
          <a:xfrm>
            <a:off x="1243104" y="3463211"/>
            <a:ext cx="4585769" cy="199786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just">
              <a:lnSpc>
                <a:spcPct val="90000"/>
              </a:lnSpc>
              <a:spcAft>
                <a:spcPts val="600"/>
              </a:spcAft>
            </a:pPr>
            <a:r>
              <a:rPr lang="en-US" sz="1600" spc="50"/>
              <a:t>The use of a computer is essential for everyday life. However, it is crucial to provide accessibility to different types of users who require additional aid to achieve a more optimal use of computers.  </a:t>
            </a:r>
            <a:endParaRPr lang="en-US"/>
          </a:p>
        </p:txBody>
      </p:sp>
      <p:sp>
        <p:nvSpPr>
          <p:cNvPr id="14" name="Text Placeholder 4">
            <a:extLst>
              <a:ext uri="{FF2B5EF4-FFF2-40B4-BE49-F238E27FC236}">
                <a16:creationId xmlns:a16="http://schemas.microsoft.com/office/drawing/2014/main" id="{E7CED9EC-D91B-18FC-437F-55925BC412A7}"/>
              </a:ext>
            </a:extLst>
          </p:cNvPr>
          <p:cNvSpPr>
            <a:spLocks noGrp="1"/>
          </p:cNvSpPr>
          <p:nvPr>
            <p:ph type="body" sz="quarter" idx="3"/>
          </p:nvPr>
        </p:nvSpPr>
        <p:spPr>
          <a:xfrm>
            <a:off x="8079867" y="2354314"/>
            <a:ext cx="2896671" cy="823912"/>
          </a:xfrm>
        </p:spPr>
        <p:txBody>
          <a:bodyPr/>
          <a:lstStyle/>
          <a:p>
            <a:r>
              <a:rPr lang="en-US" sz="2800"/>
              <a:t>Fast Facts</a:t>
            </a:r>
          </a:p>
        </p:txBody>
      </p:sp>
      <p:sp>
        <p:nvSpPr>
          <p:cNvPr id="16" name="Content Placeholder 5">
            <a:extLst>
              <a:ext uri="{FF2B5EF4-FFF2-40B4-BE49-F238E27FC236}">
                <a16:creationId xmlns:a16="http://schemas.microsoft.com/office/drawing/2014/main" id="{2C4EEFDE-7661-052B-12FB-04105393D4AC}"/>
              </a:ext>
            </a:extLst>
          </p:cNvPr>
          <p:cNvSpPr>
            <a:spLocks noGrp="1"/>
          </p:cNvSpPr>
          <p:nvPr>
            <p:ph sz="quarter" idx="4"/>
          </p:nvPr>
        </p:nvSpPr>
        <p:spPr>
          <a:xfrm>
            <a:off x="6517448" y="3431194"/>
            <a:ext cx="5048199" cy="1997867"/>
          </a:xfrm>
        </p:spPr>
        <p:txBody>
          <a:bodyPr vert="horz" lIns="91440" tIns="45720" rIns="91440" bIns="45720" rtlCol="0" anchor="t">
            <a:noAutofit/>
          </a:bodyPr>
          <a:lstStyle/>
          <a:p>
            <a:pPr algn="just"/>
            <a:r>
              <a:rPr lang="en-US" sz="1600">
                <a:ea typeface="+mn-lt"/>
                <a:cs typeface="+mn-lt"/>
              </a:rPr>
              <a:t>Did you know that in 2017 the National Health Interview Survey (NHIS) established an estimated 26.9 million U.S. adults reported that they either "have trouble" seeing or that they are unable to see at all?</a:t>
            </a:r>
            <a:endParaRPr lang="en-US" sz="1100"/>
          </a:p>
          <a:p>
            <a:pPr algn="just"/>
            <a:r>
              <a:rPr lang="en-US" sz="1600">
                <a:ea typeface="+mn-lt"/>
                <a:cs typeface="+mn-lt"/>
              </a:rPr>
              <a:t>This does not mean they cannot make use of tools such as a computer. It is the task of programmers and product managers to create tools to provide accessibility.</a:t>
            </a:r>
            <a:endParaRPr lang="en-US" sz="1600"/>
          </a:p>
        </p:txBody>
      </p:sp>
      <p:sp>
        <p:nvSpPr>
          <p:cNvPr id="4" name="Date Placeholder 3">
            <a:extLst>
              <a:ext uri="{FF2B5EF4-FFF2-40B4-BE49-F238E27FC236}">
                <a16:creationId xmlns:a16="http://schemas.microsoft.com/office/drawing/2014/main" id="{70601C23-5526-2497-C099-5AB4E9A9F0D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kern="1200">
                <a:latin typeface="+mn-lt"/>
                <a:ea typeface="+mn-ea"/>
                <a:cs typeface="+mn-cs"/>
              </a:rPr>
              <a:t>20XX</a:t>
            </a:r>
          </a:p>
        </p:txBody>
      </p:sp>
    </p:spTree>
    <p:extLst>
      <p:ext uri="{BB962C8B-B14F-4D97-AF65-F5344CB8AC3E}">
        <p14:creationId xmlns:p14="http://schemas.microsoft.com/office/powerpoint/2010/main" val="4139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title"/>
          </p:nvPr>
        </p:nvSpPr>
        <p:spPr>
          <a:xfrm>
            <a:off x="288348" y="190934"/>
            <a:ext cx="5111750" cy="1204912"/>
          </a:xfrm>
        </p:spPr>
        <p:txBody>
          <a:bodyPr/>
          <a:lstStyle/>
          <a:p>
            <a:r>
              <a:rPr lang="en-US"/>
              <a:t>motivation</a:t>
            </a:r>
          </a:p>
        </p:txBody>
      </p:sp>
      <p:sp>
        <p:nvSpPr>
          <p:cNvPr id="4" name="TextBox 3">
            <a:extLst>
              <a:ext uri="{FF2B5EF4-FFF2-40B4-BE49-F238E27FC236}">
                <a16:creationId xmlns:a16="http://schemas.microsoft.com/office/drawing/2014/main" id="{8FBA08CF-925A-992E-E5DD-EB4D2E9033E8}"/>
              </a:ext>
            </a:extLst>
          </p:cNvPr>
          <p:cNvSpPr txBox="1"/>
          <p:nvPr/>
        </p:nvSpPr>
        <p:spPr>
          <a:xfrm>
            <a:off x="247650" y="1459922"/>
            <a:ext cx="876992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latin typeface="Tenorite"/>
                <a:cs typeface="Calibri"/>
              </a:rPr>
              <a:t>A SUBSTANTIAL PROPORTION OF VISUAL-BASED CONTENT ON THE WEB IS INACCESSIBLE TO USERS WITH VISUAL IMPAIRMENTS:</a:t>
            </a:r>
          </a:p>
          <a:p>
            <a:endParaRPr lang="en-US" sz="2000" cap="all">
              <a:cs typeface="Calibri"/>
            </a:endParaRPr>
          </a:p>
        </p:txBody>
      </p:sp>
      <p:sp>
        <p:nvSpPr>
          <p:cNvPr id="3" name="TextBox 2">
            <a:extLst>
              <a:ext uri="{FF2B5EF4-FFF2-40B4-BE49-F238E27FC236}">
                <a16:creationId xmlns:a16="http://schemas.microsoft.com/office/drawing/2014/main" id="{E2348F09-5F39-4934-C158-F8C0041AE471}"/>
              </a:ext>
            </a:extLst>
          </p:cNvPr>
          <p:cNvSpPr txBox="1"/>
          <p:nvPr/>
        </p:nvSpPr>
        <p:spPr>
          <a:xfrm>
            <a:off x="386195" y="2646218"/>
            <a:ext cx="126249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cap="all">
                <a:cs typeface="Segoe UI"/>
              </a:rPr>
              <a:t>22%</a:t>
            </a:r>
            <a:r>
              <a:rPr lang="en-US" sz="5400">
                <a:cs typeface="Segoe UI"/>
              </a:rPr>
              <a:t>​</a:t>
            </a:r>
          </a:p>
          <a:p>
            <a:r>
              <a:rPr lang="en-US" sz="3600">
                <a:cs typeface="Segoe UI"/>
              </a:rPr>
              <a:t>​</a:t>
            </a:r>
          </a:p>
        </p:txBody>
      </p:sp>
      <p:sp>
        <p:nvSpPr>
          <p:cNvPr id="5" name="TextBox 4">
            <a:extLst>
              <a:ext uri="{FF2B5EF4-FFF2-40B4-BE49-F238E27FC236}">
                <a16:creationId xmlns:a16="http://schemas.microsoft.com/office/drawing/2014/main" id="{9B9FACA6-5B23-50CA-B67D-5DBDFC2DD2C4}"/>
              </a:ext>
            </a:extLst>
          </p:cNvPr>
          <p:cNvSpPr txBox="1"/>
          <p:nvPr/>
        </p:nvSpPr>
        <p:spPr>
          <a:xfrm>
            <a:off x="247649" y="3642012"/>
            <a:ext cx="205047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latin typeface="Tenorite"/>
                <a:cs typeface="Calibri"/>
              </a:rPr>
              <a:t>SITES IN 2023 MISSING 'ALT' TEXT (IMAGE DESCRIPTIONS FOR SCREENREADER APPLICATIONS)</a:t>
            </a:r>
            <a:endParaRPr lang="en-US"/>
          </a:p>
        </p:txBody>
      </p:sp>
      <p:sp>
        <p:nvSpPr>
          <p:cNvPr id="6" name="TextBox 5">
            <a:extLst>
              <a:ext uri="{FF2B5EF4-FFF2-40B4-BE49-F238E27FC236}">
                <a16:creationId xmlns:a16="http://schemas.microsoft.com/office/drawing/2014/main" id="{736E9614-7CA0-2EEB-20E0-2185739CAAA6}"/>
              </a:ext>
            </a:extLst>
          </p:cNvPr>
          <p:cNvSpPr txBox="1"/>
          <p:nvPr/>
        </p:nvSpPr>
        <p:spPr>
          <a:xfrm>
            <a:off x="2724149" y="2585604"/>
            <a:ext cx="244013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cap="all">
                <a:cs typeface="Segoe UI"/>
              </a:rPr>
              <a:t>285</a:t>
            </a:r>
            <a:r>
              <a:rPr lang="en-US" sz="4000">
                <a:cs typeface="Segoe UI"/>
              </a:rPr>
              <a:t>​mil</a:t>
            </a:r>
          </a:p>
          <a:p>
            <a:r>
              <a:rPr lang="en-US" sz="3600">
                <a:cs typeface="Segoe UI"/>
              </a:rPr>
              <a:t>​</a:t>
            </a:r>
          </a:p>
        </p:txBody>
      </p:sp>
      <p:sp>
        <p:nvSpPr>
          <p:cNvPr id="7" name="TextBox 6">
            <a:extLst>
              <a:ext uri="{FF2B5EF4-FFF2-40B4-BE49-F238E27FC236}">
                <a16:creationId xmlns:a16="http://schemas.microsoft.com/office/drawing/2014/main" id="{16885266-60C7-3D89-F680-2413AFD4E748}"/>
              </a:ext>
            </a:extLst>
          </p:cNvPr>
          <p:cNvSpPr txBox="1"/>
          <p:nvPr/>
        </p:nvSpPr>
        <p:spPr>
          <a:xfrm>
            <a:off x="2802080" y="3425534"/>
            <a:ext cx="205047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cs typeface="Calibri"/>
              </a:rPr>
              <a:t>People who cannot access content on websites due to lack of visual accessibility</a:t>
            </a:r>
          </a:p>
        </p:txBody>
      </p:sp>
      <p:sp>
        <p:nvSpPr>
          <p:cNvPr id="8" name="TextBox 7">
            <a:extLst>
              <a:ext uri="{FF2B5EF4-FFF2-40B4-BE49-F238E27FC236}">
                <a16:creationId xmlns:a16="http://schemas.microsoft.com/office/drawing/2014/main" id="{3C8A9379-4368-0F48-53CD-B28F700D4E4A}"/>
              </a:ext>
            </a:extLst>
          </p:cNvPr>
          <p:cNvSpPr txBox="1"/>
          <p:nvPr/>
        </p:nvSpPr>
        <p:spPr>
          <a:xfrm>
            <a:off x="5313217" y="2533649"/>
            <a:ext cx="2163040"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Segoe UI"/>
              </a:rPr>
              <a:t>The vast majority</a:t>
            </a:r>
          </a:p>
          <a:p>
            <a:r>
              <a:rPr lang="en-US" sz="3600">
                <a:cs typeface="Segoe UI"/>
              </a:rPr>
              <a:t>​</a:t>
            </a:r>
          </a:p>
        </p:txBody>
      </p:sp>
      <p:sp>
        <p:nvSpPr>
          <p:cNvPr id="9" name="TextBox 8">
            <a:extLst>
              <a:ext uri="{FF2B5EF4-FFF2-40B4-BE49-F238E27FC236}">
                <a16:creationId xmlns:a16="http://schemas.microsoft.com/office/drawing/2014/main" id="{FFD238ED-9F7A-3D66-25FC-A417C21D9C0A}"/>
              </a:ext>
            </a:extLst>
          </p:cNvPr>
          <p:cNvSpPr txBox="1"/>
          <p:nvPr/>
        </p:nvSpPr>
        <p:spPr>
          <a:xfrm>
            <a:off x="5313215" y="3849829"/>
            <a:ext cx="205047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cs typeface="Calibri"/>
              </a:rPr>
              <a:t>… OF VIDEOS ON THE WEB DO NOT HAVE AUDIO DESCRIPTIONS FOR VISUAL ACCESSIBILITY</a:t>
            </a:r>
          </a:p>
        </p:txBody>
      </p:sp>
    </p:spTree>
    <p:extLst>
      <p:ext uri="{BB962C8B-B14F-4D97-AF65-F5344CB8AC3E}">
        <p14:creationId xmlns:p14="http://schemas.microsoft.com/office/powerpoint/2010/main" val="321997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title"/>
          </p:nvPr>
        </p:nvSpPr>
        <p:spPr>
          <a:xfrm>
            <a:off x="2933700" y="892177"/>
            <a:ext cx="8421688" cy="1325563"/>
          </a:xfrm>
        </p:spPr>
        <p:txBody>
          <a:bodyPr anchor="ctr">
            <a:normAutofit/>
          </a:bodyPr>
          <a:lstStyle/>
          <a:p>
            <a:r>
              <a:rPr lang="en-US"/>
              <a:t>So...</a:t>
            </a:r>
            <a:br>
              <a:rPr lang="en-US"/>
            </a:br>
            <a:r>
              <a:rPr lang="en-US"/>
              <a:t>Problem statement</a:t>
            </a:r>
          </a:p>
        </p:txBody>
      </p:sp>
      <p:sp>
        <p:nvSpPr>
          <p:cNvPr id="6" name="Title 1">
            <a:extLst>
              <a:ext uri="{FF2B5EF4-FFF2-40B4-BE49-F238E27FC236}">
                <a16:creationId xmlns:a16="http://schemas.microsoft.com/office/drawing/2014/main" id="{A4C26033-0C3D-6124-8535-5342BBB49C1D}"/>
              </a:ext>
            </a:extLst>
          </p:cNvPr>
          <p:cNvSpPr txBox="1">
            <a:spLocks/>
          </p:cNvSpPr>
          <p:nvPr/>
        </p:nvSpPr>
        <p:spPr>
          <a:xfrm>
            <a:off x="7352019" y="3430079"/>
            <a:ext cx="3924300" cy="823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pPr>
              <a:spcAft>
                <a:spcPts val="600"/>
              </a:spcAft>
            </a:pPr>
            <a:r>
              <a:rPr lang="en-US" sz="2000">
                <a:solidFill>
                  <a:schemeClr val="tx1"/>
                </a:solidFill>
              </a:rPr>
              <a:t>The answer is easy...</a:t>
            </a:r>
          </a:p>
        </p:txBody>
      </p:sp>
      <p:pic>
        <p:nvPicPr>
          <p:cNvPr id="4" name="Picture 4" descr="A face with glasses on it&#10;&#10;Description automatically generated">
            <a:extLst>
              <a:ext uri="{FF2B5EF4-FFF2-40B4-BE49-F238E27FC236}">
                <a16:creationId xmlns:a16="http://schemas.microsoft.com/office/drawing/2014/main" id="{4601F621-811A-1164-CC05-37C49E85349E}"/>
              </a:ext>
            </a:extLst>
          </p:cNvPr>
          <p:cNvPicPr>
            <a:picLocks noChangeAspect="1"/>
          </p:cNvPicPr>
          <p:nvPr/>
        </p:nvPicPr>
        <p:blipFill rotWithShape="1">
          <a:blip r:embed="rId2"/>
          <a:srcRect t="16013" b="14488"/>
          <a:stretch/>
        </p:blipFill>
        <p:spPr>
          <a:xfrm>
            <a:off x="321128" y="2637178"/>
            <a:ext cx="3924378" cy="4085979"/>
          </a:xfrm>
          <a:prstGeom prst="rect">
            <a:avLst/>
          </a:prstGeom>
          <a:noFill/>
        </p:spPr>
      </p:pic>
      <p:sp>
        <p:nvSpPr>
          <p:cNvPr id="3" name="Subtitle 2">
            <a:extLst>
              <a:ext uri="{FF2B5EF4-FFF2-40B4-BE49-F238E27FC236}">
                <a16:creationId xmlns:a16="http://schemas.microsoft.com/office/drawing/2014/main" id="{DA8AFAA9-633A-475C-B8ED-840A34F7294D}"/>
              </a:ext>
            </a:extLst>
          </p:cNvPr>
          <p:cNvSpPr>
            <a:spLocks noGrp="1"/>
          </p:cNvSpPr>
          <p:nvPr>
            <p:ph sz="quarter" idx="4"/>
          </p:nvPr>
        </p:nvSpPr>
        <p:spPr>
          <a:xfrm>
            <a:off x="3747451" y="2355429"/>
            <a:ext cx="7491089" cy="1075783"/>
          </a:xfrm>
        </p:spPr>
        <p:txBody>
          <a:bodyPr vert="horz" lIns="91440" tIns="45720" rIns="91440" bIns="45720" rtlCol="0" anchor="t">
            <a:normAutofit/>
          </a:bodyPr>
          <a:lstStyle/>
          <a:p>
            <a:pPr algn="just"/>
            <a:r>
              <a:rPr lang="en-US" sz="1600"/>
              <a:t>How can we increase the accessibility of visual-based media in browsers for people with visual impairments so they can have equal access to information and experiences on the web?</a:t>
            </a:r>
            <a:endParaRPr lang="en-US"/>
          </a:p>
        </p:txBody>
      </p:sp>
      <p:sp>
        <p:nvSpPr>
          <p:cNvPr id="8" name="Date Placeholder 3">
            <a:extLst>
              <a:ext uri="{FF2B5EF4-FFF2-40B4-BE49-F238E27FC236}">
                <a16:creationId xmlns:a16="http://schemas.microsoft.com/office/drawing/2014/main" id="{63541219-4919-2143-1CE3-4F8CC4D6C3EA}"/>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cxnSp>
        <p:nvCxnSpPr>
          <p:cNvPr id="7" name="Connector: Curved 6">
            <a:extLst>
              <a:ext uri="{FF2B5EF4-FFF2-40B4-BE49-F238E27FC236}">
                <a16:creationId xmlns:a16="http://schemas.microsoft.com/office/drawing/2014/main" id="{3D95F22A-CBBF-DDBC-D2AA-18877A77DD7F}"/>
              </a:ext>
            </a:extLst>
          </p:cNvPr>
          <p:cNvCxnSpPr/>
          <p:nvPr/>
        </p:nvCxnSpPr>
        <p:spPr>
          <a:xfrm>
            <a:off x="4742329" y="3176708"/>
            <a:ext cx="2406383" cy="8119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 name="Subtitle 2">
            <a:extLst>
              <a:ext uri="{FF2B5EF4-FFF2-40B4-BE49-F238E27FC236}">
                <a16:creationId xmlns:a16="http://schemas.microsoft.com/office/drawing/2014/main" id="{F370A14F-0BC2-3EA1-9C2E-5ADF693A7FCA}"/>
              </a:ext>
            </a:extLst>
          </p:cNvPr>
          <p:cNvSpPr txBox="1">
            <a:spLocks/>
          </p:cNvSpPr>
          <p:nvPr/>
        </p:nvSpPr>
        <p:spPr>
          <a:xfrm>
            <a:off x="7216793" y="4678568"/>
            <a:ext cx="3239257" cy="107578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t>Create a product, the solution.</a:t>
            </a:r>
          </a:p>
        </p:txBody>
      </p:sp>
    </p:spTree>
    <p:extLst>
      <p:ext uri="{BB962C8B-B14F-4D97-AF65-F5344CB8AC3E}">
        <p14:creationId xmlns:p14="http://schemas.microsoft.com/office/powerpoint/2010/main" val="4016972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31EE10-0C8B-1041-EEC3-082CB9CF2E97}"/>
              </a:ext>
            </a:extLst>
          </p:cNvPr>
          <p:cNvSpPr>
            <a:spLocks noGrp="1"/>
          </p:cNvSpPr>
          <p:nvPr>
            <p:ph type="title"/>
          </p:nvPr>
        </p:nvSpPr>
        <p:spPr>
          <a:xfrm>
            <a:off x="4824211" y="210110"/>
            <a:ext cx="6696075" cy="1909763"/>
          </a:xfrm>
        </p:spPr>
        <p:txBody>
          <a:bodyPr anchor="b">
            <a:normAutofit/>
          </a:bodyPr>
          <a:lstStyle/>
          <a:p>
            <a:r>
              <a:rPr lang="en-US"/>
              <a:t>Impact</a:t>
            </a:r>
          </a:p>
        </p:txBody>
      </p:sp>
      <p:sp>
        <p:nvSpPr>
          <p:cNvPr id="13" name="Subtitle 2">
            <a:extLst>
              <a:ext uri="{FF2B5EF4-FFF2-40B4-BE49-F238E27FC236}">
                <a16:creationId xmlns:a16="http://schemas.microsoft.com/office/drawing/2014/main" id="{078CAAE7-2A35-FD4C-5B84-D39871C49E8C}"/>
              </a:ext>
            </a:extLst>
          </p:cNvPr>
          <p:cNvSpPr>
            <a:spLocks noGrp="1"/>
          </p:cNvSpPr>
          <p:nvPr>
            <p:ph type="subTitle" idx="1"/>
          </p:nvPr>
        </p:nvSpPr>
        <p:spPr>
          <a:xfrm>
            <a:off x="4350364" y="2352199"/>
            <a:ext cx="6696074" cy="1556149"/>
          </a:xfrm>
        </p:spPr>
        <p:txBody>
          <a:bodyPr>
            <a:normAutofit fontScale="92500" lnSpcReduction="10000"/>
          </a:bodyPr>
          <a:lstStyle/>
          <a:p>
            <a:pPr algn="just"/>
            <a:r>
              <a:rPr lang="en-US" sz="2000">
                <a:ea typeface="+mn-lt"/>
                <a:cs typeface="+mn-lt"/>
              </a:rPr>
              <a:t>The impact of this project will be to substantially improve comprehensibility of visual media. Due to our prototyped solution, the user will have detailed descriptions of images accessed, including graphics and diagrams. This empowers users to easily access any type of content, from news articles to tutorials.</a:t>
            </a:r>
            <a:endParaRPr lang="en-US" sz="2000"/>
          </a:p>
        </p:txBody>
      </p:sp>
      <p:sp>
        <p:nvSpPr>
          <p:cNvPr id="4" name="Date Placeholder 3">
            <a:extLst>
              <a:ext uri="{FF2B5EF4-FFF2-40B4-BE49-F238E27FC236}">
                <a16:creationId xmlns:a16="http://schemas.microsoft.com/office/drawing/2014/main" id="{2D29EFA4-073F-850B-A302-D4E8DECB56A9}"/>
              </a:ext>
            </a:extLst>
          </p:cNvPr>
          <p:cNvSpPr>
            <a:spLocks noGrp="1"/>
          </p:cNvSpPr>
          <p:nvPr>
            <p:ph type="dt" sz="half" idx="10"/>
          </p:nvPr>
        </p:nvSpPr>
        <p:spPr>
          <a:xfrm>
            <a:off x="4676774" y="6356350"/>
            <a:ext cx="1695450" cy="365125"/>
          </a:xfrm>
        </p:spPr>
        <p:txBody>
          <a:bodyPr anchor="ctr">
            <a:normAutofit/>
          </a:bodyPr>
          <a:lstStyle/>
          <a:p>
            <a:pPr>
              <a:spcAft>
                <a:spcPts val="600"/>
              </a:spcAft>
            </a:pPr>
            <a:r>
              <a:rPr lang="en-US"/>
              <a:t>20XX</a:t>
            </a:r>
          </a:p>
        </p:txBody>
      </p:sp>
      <p:sp>
        <p:nvSpPr>
          <p:cNvPr id="5" name="Footer Placeholder 4">
            <a:extLst>
              <a:ext uri="{FF2B5EF4-FFF2-40B4-BE49-F238E27FC236}">
                <a16:creationId xmlns:a16="http://schemas.microsoft.com/office/drawing/2014/main" id="{01CAA600-275C-8215-71CA-0EB420DD5CF4}"/>
              </a:ext>
            </a:extLst>
          </p:cNvPr>
          <p:cNvSpPr>
            <a:spLocks noGrp="1"/>
          </p:cNvSpPr>
          <p:nvPr>
            <p:ph type="ftr" sz="quarter" idx="11"/>
          </p:nvPr>
        </p:nvSpPr>
        <p:spPr>
          <a:xfrm>
            <a:off x="6743699" y="6356350"/>
            <a:ext cx="2543175" cy="365125"/>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0569576F-9A3B-B00A-506F-5B9C8547CCB7}"/>
              </a:ext>
            </a:extLst>
          </p:cNvPr>
          <p:cNvSpPr>
            <a:spLocks noGrp="1"/>
          </p:cNvSpPr>
          <p:nvPr>
            <p:ph type="sldNum" sz="quarter" idx="12"/>
          </p:nvPr>
        </p:nvSpPr>
        <p:spPr>
          <a:xfrm>
            <a:off x="9658350" y="6356350"/>
            <a:ext cx="1695450" cy="365125"/>
          </a:xfrm>
        </p:spPr>
        <p:txBody>
          <a:bodyPr anchor="ctr">
            <a:normAutofit/>
          </a:bodyPr>
          <a:lstStyle/>
          <a:p>
            <a:pPr>
              <a:spcAft>
                <a:spcPts val="600"/>
              </a:spcAft>
            </a:pPr>
            <a:fld id="{A49DFD55-3C28-40EF-9E31-A92D2E4017FF}" type="slidenum">
              <a:rPr lang="en-US" smtClean="0"/>
              <a:pPr>
                <a:spcAft>
                  <a:spcPts val="600"/>
                </a:spcAft>
              </a:pPr>
              <a:t>7</a:t>
            </a:fld>
            <a:endParaRPr lang="en-US"/>
          </a:p>
        </p:txBody>
      </p:sp>
    </p:spTree>
    <p:extLst>
      <p:ext uri="{BB962C8B-B14F-4D97-AF65-F5344CB8AC3E}">
        <p14:creationId xmlns:p14="http://schemas.microsoft.com/office/powerpoint/2010/main" val="2348770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02405962-54F7-9C0C-C0E9-3A23EA70A825}"/>
              </a:ext>
            </a:extLst>
          </p:cNvPr>
          <p:cNvSpPr>
            <a:spLocks noGrp="1"/>
          </p:cNvSpPr>
          <p:nvPr>
            <p:ph type="subTitle" idx="1"/>
          </p:nvPr>
        </p:nvSpPr>
        <p:spPr>
          <a:xfrm>
            <a:off x="4267201" y="3037070"/>
            <a:ext cx="7432476" cy="1371997"/>
          </a:xfrm>
        </p:spPr>
        <p:txBody>
          <a:bodyPr vert="horz" lIns="91440" tIns="45720" rIns="91440" bIns="45720" rtlCol="0" anchor="t">
            <a:noAutofit/>
          </a:bodyPr>
          <a:lstStyle/>
          <a:p>
            <a:pPr marL="285750" indent="-285750" algn="just">
              <a:buChar char="•"/>
            </a:pPr>
            <a:r>
              <a:rPr lang="en-US" sz="1600">
                <a:ea typeface="+mn-lt"/>
                <a:cs typeface="+mn-lt"/>
              </a:rPr>
              <a:t>Our project aims to create a browser extension that helps people with low vision by providing them with audio descriptions of images. </a:t>
            </a:r>
            <a:endParaRPr lang="en-US"/>
          </a:p>
          <a:p>
            <a:pPr marL="285750" indent="-285750" algn="just">
              <a:buChar char="•"/>
            </a:pPr>
            <a:r>
              <a:rPr lang="en-US" sz="1600">
                <a:ea typeface="+mn-lt"/>
                <a:cs typeface="+mn-lt"/>
              </a:rPr>
              <a:t>The extension is designed to focus on the user and make it easier to navigate through the contents of graphics, images, photographs, drawings, among others</a:t>
            </a:r>
          </a:p>
          <a:p>
            <a:pPr marL="285750" indent="-285750" algn="just">
              <a:buChar char="•"/>
            </a:pPr>
            <a:r>
              <a:rPr lang="en-US" sz="1600">
                <a:ea typeface="+mn-lt"/>
                <a:cs typeface="+mn-lt"/>
              </a:rPr>
              <a:t>Information of media will be better accessed and understood due to the use artificial intelligence (OpenAI) to create descriptions </a:t>
            </a:r>
          </a:p>
        </p:txBody>
      </p:sp>
      <p:sp>
        <p:nvSpPr>
          <p:cNvPr id="4" name="Date Placeholder 3">
            <a:extLst>
              <a:ext uri="{FF2B5EF4-FFF2-40B4-BE49-F238E27FC236}">
                <a16:creationId xmlns:a16="http://schemas.microsoft.com/office/drawing/2014/main" id="{2D29EFA4-073F-850B-A302-D4E8DECB56A9}"/>
              </a:ext>
            </a:extLst>
          </p:cNvPr>
          <p:cNvSpPr>
            <a:spLocks noGrp="1"/>
          </p:cNvSpPr>
          <p:nvPr>
            <p:ph type="dt" sz="half" idx="10"/>
          </p:nvPr>
        </p:nvSpPr>
        <p:spPr>
          <a:xfrm>
            <a:off x="4267200" y="6356350"/>
            <a:ext cx="1774371" cy="365125"/>
          </a:xfrm>
        </p:spPr>
        <p:txBody>
          <a:bodyPr anchor="ctr">
            <a:normAutofit/>
          </a:bodyPr>
          <a:lstStyle/>
          <a:p>
            <a:pPr>
              <a:spcAft>
                <a:spcPts val="600"/>
              </a:spcAft>
            </a:pPr>
            <a:r>
              <a:rPr lang="en-US"/>
              <a:t>20XX</a:t>
            </a:r>
          </a:p>
        </p:txBody>
      </p:sp>
      <p:sp>
        <p:nvSpPr>
          <p:cNvPr id="5" name="Footer Placeholder 4">
            <a:extLst>
              <a:ext uri="{FF2B5EF4-FFF2-40B4-BE49-F238E27FC236}">
                <a16:creationId xmlns:a16="http://schemas.microsoft.com/office/drawing/2014/main" id="{01CAA600-275C-8215-71CA-0EB420DD5CF4}"/>
              </a:ext>
            </a:extLst>
          </p:cNvPr>
          <p:cNvSpPr>
            <a:spLocks noGrp="1"/>
          </p:cNvSpPr>
          <p:nvPr>
            <p:ph type="ftr" sz="quarter" idx="11"/>
          </p:nvPr>
        </p:nvSpPr>
        <p:spPr>
          <a:xfrm>
            <a:off x="3137165" y="2040485"/>
            <a:ext cx="2661557" cy="365125"/>
          </a:xfrm>
        </p:spPr>
        <p:txBody>
          <a:bodyPr anchor="ctr">
            <a:normAutofit/>
          </a:bodyPr>
          <a:lstStyle/>
          <a:p>
            <a:pPr>
              <a:spcAft>
                <a:spcPts val="600"/>
              </a:spcAft>
            </a:pPr>
            <a:r>
              <a:rPr lang="en-US" sz="1100"/>
              <a:t>An extension for Microsoft Edge</a:t>
            </a:r>
          </a:p>
        </p:txBody>
      </p:sp>
      <p:sp>
        <p:nvSpPr>
          <p:cNvPr id="6" name="Slide Number Placeholder 5">
            <a:extLst>
              <a:ext uri="{FF2B5EF4-FFF2-40B4-BE49-F238E27FC236}">
                <a16:creationId xmlns:a16="http://schemas.microsoft.com/office/drawing/2014/main" id="{0569576F-9A3B-B00A-506F-5B9C8547CCB7}"/>
              </a:ext>
            </a:extLst>
          </p:cNvPr>
          <p:cNvSpPr>
            <a:spLocks noGrp="1"/>
          </p:cNvSpPr>
          <p:nvPr>
            <p:ph type="sldNum" sz="quarter" idx="12"/>
          </p:nvPr>
        </p:nvSpPr>
        <p:spPr>
          <a:xfrm>
            <a:off x="9579428" y="6356350"/>
            <a:ext cx="1774371" cy="365125"/>
          </a:xfrm>
        </p:spPr>
        <p:txBody>
          <a:bodyPr anchor="ctr">
            <a:normAutofit/>
          </a:bodyPr>
          <a:lstStyle/>
          <a:p>
            <a:pPr>
              <a:spcAft>
                <a:spcPts val="600"/>
              </a:spcAft>
            </a:pPr>
            <a:fld id="{A49DFD55-3C28-40EF-9E31-A92D2E4017FF}" type="slidenum">
              <a:rPr lang="en-US" smtClean="0"/>
              <a:pPr>
                <a:spcAft>
                  <a:spcPts val="600"/>
                </a:spcAft>
              </a:pPr>
              <a:t>8</a:t>
            </a:fld>
            <a:endParaRPr lang="en-US"/>
          </a:p>
        </p:txBody>
      </p:sp>
      <p:sp>
        <p:nvSpPr>
          <p:cNvPr id="3" name="Title 2">
            <a:extLst>
              <a:ext uri="{FF2B5EF4-FFF2-40B4-BE49-F238E27FC236}">
                <a16:creationId xmlns:a16="http://schemas.microsoft.com/office/drawing/2014/main" id="{1FFC231E-8540-38DC-94CF-BF7F07E6D895}"/>
              </a:ext>
            </a:extLst>
          </p:cNvPr>
          <p:cNvSpPr>
            <a:spLocks noGrp="1"/>
          </p:cNvSpPr>
          <p:nvPr>
            <p:ph type="ctrTitle"/>
          </p:nvPr>
        </p:nvSpPr>
        <p:spPr>
          <a:xfrm>
            <a:off x="3178629" y="475937"/>
            <a:ext cx="4807099" cy="1524735"/>
          </a:xfrm>
        </p:spPr>
        <p:txBody>
          <a:bodyPr/>
          <a:lstStyle/>
          <a:p>
            <a:r>
              <a:rPr lang="en-US" sz="2000"/>
              <a:t>That is why we present...</a:t>
            </a:r>
            <a:br>
              <a:rPr lang="en-US" sz="3200"/>
            </a:br>
            <a:br>
              <a:rPr lang="en-US"/>
            </a:br>
            <a:r>
              <a:rPr lang="en-US" sz="4000"/>
              <a:t>V</a:t>
            </a:r>
            <a:r>
              <a:rPr lang="en-US" sz="2800"/>
              <a:t>ision</a:t>
            </a:r>
            <a:r>
              <a:rPr lang="en-US" sz="4000"/>
              <a:t>e</a:t>
            </a:r>
            <a:r>
              <a:rPr lang="en-US" sz="2800"/>
              <a:t>ar</a:t>
            </a:r>
          </a:p>
        </p:txBody>
      </p:sp>
      <p:sp>
        <p:nvSpPr>
          <p:cNvPr id="10" name="Title 2">
            <a:extLst>
              <a:ext uri="{FF2B5EF4-FFF2-40B4-BE49-F238E27FC236}">
                <a16:creationId xmlns:a16="http://schemas.microsoft.com/office/drawing/2014/main" id="{A7112469-92B1-B1CD-8E1D-74DA16339BFB}"/>
              </a:ext>
            </a:extLst>
          </p:cNvPr>
          <p:cNvSpPr txBox="1">
            <a:spLocks/>
          </p:cNvSpPr>
          <p:nvPr/>
        </p:nvSpPr>
        <p:spPr>
          <a:xfrm>
            <a:off x="3690025" y="1511023"/>
            <a:ext cx="4807099" cy="152473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2000"/>
              <a:t>Our solution</a:t>
            </a:r>
            <a:endParaRPr lang="en-US"/>
          </a:p>
        </p:txBody>
      </p:sp>
    </p:spTree>
    <p:extLst>
      <p:ext uri="{BB962C8B-B14F-4D97-AF65-F5344CB8AC3E}">
        <p14:creationId xmlns:p14="http://schemas.microsoft.com/office/powerpoint/2010/main" val="2624033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31EE10-0C8B-1041-EEC3-082CB9CF2E97}"/>
              </a:ext>
            </a:extLst>
          </p:cNvPr>
          <p:cNvSpPr>
            <a:spLocks noGrp="1"/>
          </p:cNvSpPr>
          <p:nvPr>
            <p:ph type="title"/>
          </p:nvPr>
        </p:nvSpPr>
        <p:spPr>
          <a:xfrm>
            <a:off x="3104284" y="-371907"/>
            <a:ext cx="6272068" cy="1204912"/>
          </a:xfrm>
        </p:spPr>
        <p:txBody>
          <a:bodyPr/>
          <a:lstStyle/>
          <a:p>
            <a:r>
              <a:rPr lang="en-US"/>
              <a:t>Implementation  </a:t>
            </a:r>
          </a:p>
        </p:txBody>
      </p:sp>
      <p:sp>
        <p:nvSpPr>
          <p:cNvPr id="8" name="Text Placeholder 7">
            <a:extLst>
              <a:ext uri="{FF2B5EF4-FFF2-40B4-BE49-F238E27FC236}">
                <a16:creationId xmlns:a16="http://schemas.microsoft.com/office/drawing/2014/main" id="{C9005D12-1566-A272-BA5F-70D9863C3BB1}"/>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2D29EFA4-073F-850B-A302-D4E8DECB56A9}"/>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0569576F-9A3B-B00A-506F-5B9C8547CCB7}"/>
              </a:ext>
            </a:extLst>
          </p:cNvPr>
          <p:cNvSpPr>
            <a:spLocks noGrp="1"/>
          </p:cNvSpPr>
          <p:nvPr>
            <p:ph type="sldNum" sz="quarter" idx="12"/>
          </p:nvPr>
        </p:nvSpPr>
        <p:spPr/>
        <p:txBody>
          <a:bodyPr/>
          <a:lstStyle/>
          <a:p>
            <a:fld id="{A49DFD55-3C28-40EF-9E31-A92D2E4017FF}" type="slidenum">
              <a:rPr lang="en-US" smtClean="0"/>
              <a:pPr/>
              <a:t>9</a:t>
            </a:fld>
            <a:endParaRPr lang="en-US"/>
          </a:p>
        </p:txBody>
      </p:sp>
      <p:sp>
        <p:nvSpPr>
          <p:cNvPr id="3" name="TextBox 2">
            <a:extLst>
              <a:ext uri="{FF2B5EF4-FFF2-40B4-BE49-F238E27FC236}">
                <a16:creationId xmlns:a16="http://schemas.microsoft.com/office/drawing/2014/main" id="{F5535303-5B51-7F41-E9E9-D3C697613BA4}"/>
              </a:ext>
            </a:extLst>
          </p:cNvPr>
          <p:cNvSpPr txBox="1"/>
          <p:nvPr/>
        </p:nvSpPr>
        <p:spPr>
          <a:xfrm>
            <a:off x="2724149" y="2585604"/>
            <a:ext cx="244013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000">
              <a:cs typeface="Segoe UI"/>
            </a:endParaRPr>
          </a:p>
        </p:txBody>
      </p:sp>
      <p:sp>
        <p:nvSpPr>
          <p:cNvPr id="10" name="TextBox 9">
            <a:extLst>
              <a:ext uri="{FF2B5EF4-FFF2-40B4-BE49-F238E27FC236}">
                <a16:creationId xmlns:a16="http://schemas.microsoft.com/office/drawing/2014/main" id="{A701AC82-D44A-692E-2DA7-03D7831CF4CD}"/>
              </a:ext>
            </a:extLst>
          </p:cNvPr>
          <p:cNvSpPr txBox="1"/>
          <p:nvPr/>
        </p:nvSpPr>
        <p:spPr>
          <a:xfrm>
            <a:off x="6473534" y="230330"/>
            <a:ext cx="534092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cs typeface="Calibri"/>
              </a:rPr>
              <a:t>UTILIZE CUTTING-EDGE AI TECHNOLOGIES AND CLOUD SOLUTIONS</a:t>
            </a:r>
          </a:p>
        </p:txBody>
      </p:sp>
      <p:pic>
        <p:nvPicPr>
          <p:cNvPr id="13" name="Picture 13" descr="A diagram of audio processing&#10;&#10;Description automatically generated">
            <a:extLst>
              <a:ext uri="{FF2B5EF4-FFF2-40B4-BE49-F238E27FC236}">
                <a16:creationId xmlns:a16="http://schemas.microsoft.com/office/drawing/2014/main" id="{18147D11-E91F-0073-773E-077F89DAAA0F}"/>
              </a:ext>
            </a:extLst>
          </p:cNvPr>
          <p:cNvPicPr>
            <a:picLocks noChangeAspect="1"/>
          </p:cNvPicPr>
          <p:nvPr/>
        </p:nvPicPr>
        <p:blipFill rotWithShape="1">
          <a:blip r:embed="rId2"/>
          <a:srcRect l="-2026" t="12346" b="-353"/>
          <a:stretch/>
        </p:blipFill>
        <p:spPr>
          <a:xfrm>
            <a:off x="652107" y="1172863"/>
            <a:ext cx="10756062" cy="4845118"/>
          </a:xfrm>
          <a:prstGeom prst="rect">
            <a:avLst/>
          </a:prstGeom>
        </p:spPr>
      </p:pic>
    </p:spTree>
    <p:extLst>
      <p:ext uri="{BB962C8B-B14F-4D97-AF65-F5344CB8AC3E}">
        <p14:creationId xmlns:p14="http://schemas.microsoft.com/office/powerpoint/2010/main" val="1398422503"/>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6</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Team ORCABOX     </vt:lpstr>
      <vt:lpstr>Our Team</vt:lpstr>
      <vt:lpstr>AGENDA</vt:lpstr>
      <vt:lpstr>Technology and its accessibility </vt:lpstr>
      <vt:lpstr>motivation</vt:lpstr>
      <vt:lpstr>So... Problem statement</vt:lpstr>
      <vt:lpstr>Impact</vt:lpstr>
      <vt:lpstr>That is why we present...  Visionear</vt:lpstr>
      <vt:lpstr>Implementation  </vt:lpstr>
      <vt:lpstr>Technologies</vt:lpstr>
      <vt:lpstr>Demo (IMAGES)</vt:lpstr>
      <vt:lpstr>Implementation sequence (images description)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VisuaSpeak</dc:title>
  <dc:creator>William Tom</dc:creator>
  <cp:revision>3</cp:revision>
  <dcterms:created xsi:type="dcterms:W3CDTF">2023-07-09T21:47:25Z</dcterms:created>
  <dcterms:modified xsi:type="dcterms:W3CDTF">2023-07-10T06:19:35Z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